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21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17" r:id="rId2"/>
    <p:sldId id="256" r:id="rId3"/>
    <p:sldId id="257" r:id="rId4"/>
    <p:sldId id="258" r:id="rId5"/>
    <p:sldId id="259" r:id="rId6"/>
    <p:sldId id="260" r:id="rId7"/>
    <p:sldId id="261" r:id="rId8"/>
    <p:sldId id="262" r:id="rId9"/>
    <p:sldId id="2512" r:id="rId10"/>
    <p:sldId id="2513" r:id="rId11"/>
    <p:sldId id="2520" r:id="rId12"/>
    <p:sldId id="2519" r:id="rId13"/>
    <p:sldId id="265" r:id="rId14"/>
    <p:sldId id="2514" r:id="rId15"/>
    <p:sldId id="266" r:id="rId16"/>
    <p:sldId id="267" r:id="rId17"/>
    <p:sldId id="268" r:id="rId18"/>
    <p:sldId id="269" r:id="rId19"/>
    <p:sldId id="270" r:id="rId20"/>
    <p:sldId id="271" r:id="rId21"/>
    <p:sldId id="272" r:id="rId22"/>
    <p:sldId id="273" r:id="rId23"/>
    <p:sldId id="2518" r:id="rId24"/>
    <p:sldId id="277" r:id="rId25"/>
    <p:sldId id="25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AEA015-8136-4DAF-AD91-8BEBB256F3B0}">
          <p14:sldIdLst>
            <p14:sldId id="2517"/>
            <p14:sldId id="256"/>
          </p14:sldIdLst>
        </p14:section>
        <p14:section name="INTRODUCTION" id="{2257BDA5-D4B4-4277-89DE-90CA0746C087}">
          <p14:sldIdLst>
            <p14:sldId id="257"/>
            <p14:sldId id="258"/>
          </p14:sldIdLst>
        </p14:section>
        <p14:section name="PROBLEM DEFINATION" id="{ED15B38A-EF42-43BB-8292-E59F36D22627}">
          <p14:sldIdLst>
            <p14:sldId id="259"/>
          </p14:sldIdLst>
        </p14:section>
        <p14:section name="LITERARY SURVEY" id="{0305223D-1BCD-4A9F-B13A-28F568F24973}">
          <p14:sldIdLst>
            <p14:sldId id="260"/>
            <p14:sldId id="261"/>
          </p14:sldIdLst>
        </p14:section>
        <p14:section name="PROPOSED METHEODOLOGY" id="{BE8B7698-4F23-47F2-8ADC-D35ADD75EFE0}">
          <p14:sldIdLst>
            <p14:sldId id="262"/>
            <p14:sldId id="2512"/>
            <p14:sldId id="2513"/>
            <p14:sldId id="2520"/>
            <p14:sldId id="2519"/>
          </p14:sldIdLst>
        </p14:section>
        <p14:section name="CHALLENGES FACED" id="{655B45EB-227D-407D-BECE-BB30B0A72FED}">
          <p14:sldIdLst>
            <p14:sldId id="265"/>
            <p14:sldId id="2514"/>
          </p14:sldIdLst>
        </p14:section>
        <p14:section name="ADVANTAGES" id="{44FD7387-8174-4105-A79C-711DAAE894C4}">
          <p14:sldIdLst>
            <p14:sldId id="266"/>
          </p14:sldIdLst>
        </p14:section>
        <p14:section name="ADVANTAGE 1" id="{180F8869-0B48-4E66-B74F-3352A9C5D144}">
          <p14:sldIdLst>
            <p14:sldId id="267"/>
          </p14:sldIdLst>
        </p14:section>
        <p14:section name="ADVANTAGE 2" id="{FBB9BF05-E9DE-49BE-98CE-C56CCED8F837}">
          <p14:sldIdLst>
            <p14:sldId id="268"/>
          </p14:sldIdLst>
        </p14:section>
        <p14:section name="ADVANTAGE 3" id="{CBAC19FA-AA47-4899-BA25-4E9E799BB0AB}">
          <p14:sldIdLst>
            <p14:sldId id="269"/>
          </p14:sldIdLst>
        </p14:section>
        <p14:section name="ADVANTAGE 4" id="{519BE20A-39D0-44C4-93A3-DA3982B392EB}">
          <p14:sldIdLst>
            <p14:sldId id="270"/>
          </p14:sldIdLst>
        </p14:section>
        <p14:section name="APPLICATIONS" id="{F3AC48E1-3876-4130-8DD5-120B6353D4A2}">
          <p14:sldIdLst>
            <p14:sldId id="271"/>
          </p14:sldIdLst>
        </p14:section>
        <p14:section name="APPLICATION 1" id="{233B748D-CE2F-49F7-B786-6CFFF48F618A}">
          <p14:sldIdLst>
            <p14:sldId id="272"/>
          </p14:sldIdLst>
        </p14:section>
        <p14:section name="APPLICATION 2" id="{5F181DC5-696B-4CD1-9B89-5B2AA1B4EB7D}">
          <p14:sldIdLst>
            <p14:sldId id="273"/>
          </p14:sldIdLst>
        </p14:section>
        <p14:section name="CONCLUSION" id="{2B2810B4-7DBD-4518-AB9B-0C9C786BFDA4}">
          <p14:sldIdLst>
            <p14:sldId id="2518"/>
            <p14:sldId id="277"/>
            <p14:sldId id="2516"/>
          </p14:sldIdLst>
        </p14:section>
        <p14:section name="Untitled Section" id="{2FC31FFD-58E5-4C9D-BFD0-B77DB8427656}">
          <p14:sldIdLst/>
        </p14:section>
      </p14:sectionLst>
    </p:ext>
    <p:ext uri="{EFAFB233-063F-42B5-8137-9DF3F51BA10A}">
      <p15:sldGuideLst xmlns:p15="http://schemas.microsoft.com/office/powerpoint/2012/main">
        <p15:guide id="1" orient="horz" pos="315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ajan ganjali" initials="sg" lastIdx="1" clrIdx="0">
    <p:extLst>
      <p:ext uri="{19B8F6BF-5375-455C-9EA6-DF929625EA0E}">
        <p15:presenceInfo xmlns:p15="http://schemas.microsoft.com/office/powerpoint/2012/main" userId="8c46247b20099e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26D"/>
    <a:srgbClr val="E33C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4660"/>
  </p:normalViewPr>
  <p:slideViewPr>
    <p:cSldViewPr snapToGrid="0">
      <p:cViewPr varScale="1">
        <p:scale>
          <a:sx n="84" d="100"/>
          <a:sy n="84" d="100"/>
        </p:scale>
        <p:origin x="682" y="101"/>
      </p:cViewPr>
      <p:guideLst>
        <p:guide orient="horz" pos="3158"/>
        <p:guide pos="3840"/>
      </p:guideLst>
    </p:cSldViewPr>
  </p:slideViewPr>
  <p:notesTextViewPr>
    <p:cViewPr>
      <p:scale>
        <a:sx n="1" d="1"/>
        <a:sy n="1" d="1"/>
      </p:scale>
      <p:origin x="0" y="0"/>
    </p:cViewPr>
  </p:notesTextViewPr>
  <p:sorterViewPr>
    <p:cViewPr>
      <p:scale>
        <a:sx n="100" d="100"/>
        <a:sy n="100" d="100"/>
      </p:scale>
      <p:origin x="0" y="-101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7791E8-AFD4-425A-A6D3-EA49A1DBF35E}" type="datetimeFigureOut">
              <a:rPr lang="en-IN" smtClean="0"/>
              <a:t>21-08-2024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3A004-A9D6-4BC2-8823-483AD56EE496}" type="slidenum">
              <a:rPr lang="en-IN" smtClean="0"/>
              <a:t>‹#›</a:t>
            </a:fld>
            <a:endParaRPr lang="en-IN"/>
          </a:p>
        </p:txBody>
      </p:sp>
    </p:spTree>
    <p:extLst>
      <p:ext uri="{BB962C8B-B14F-4D97-AF65-F5344CB8AC3E}">
        <p14:creationId xmlns:p14="http://schemas.microsoft.com/office/powerpoint/2010/main" val="3505902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6E3A004-A9D6-4BC2-8823-483AD56EE496}" type="slidenum">
              <a:rPr lang="en-IN" smtClean="0"/>
              <a:t>24</a:t>
            </a:fld>
            <a:endParaRPr lang="en-IN"/>
          </a:p>
        </p:txBody>
      </p:sp>
    </p:spTree>
    <p:extLst>
      <p:ext uri="{BB962C8B-B14F-4D97-AF65-F5344CB8AC3E}">
        <p14:creationId xmlns:p14="http://schemas.microsoft.com/office/powerpoint/2010/main" val="34277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087F-49F8-32A3-C946-9A59E00B17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B39889-9207-E673-6A3A-56FF1493F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87B23B-897C-90F7-1263-63660A9EDB9E}"/>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5" name="Footer Placeholder 4">
            <a:extLst>
              <a:ext uri="{FF2B5EF4-FFF2-40B4-BE49-F238E27FC236}">
                <a16:creationId xmlns:a16="http://schemas.microsoft.com/office/drawing/2014/main" id="{FE0B796E-9FF9-EEBD-E61E-B7418AEB3C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DA2D7A-2157-C52D-B68D-3ABC5E78F367}"/>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843799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7453-51D9-56BE-5073-51E71F3000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5152BD-40F2-04B2-9938-B1E582051B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A20294-7DD7-E459-EEF7-F5D8184CDA9B}"/>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5" name="Footer Placeholder 4">
            <a:extLst>
              <a:ext uri="{FF2B5EF4-FFF2-40B4-BE49-F238E27FC236}">
                <a16:creationId xmlns:a16="http://schemas.microsoft.com/office/drawing/2014/main" id="{0D8BAE9A-EEA2-D7D1-4AB4-2933359BE6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3F4EC5-CC55-F2D4-B37F-9CAABA79FA53}"/>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27971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438DC-C8EB-15AB-FEB4-524ABA51B7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94006C-185C-0AF8-8479-7CE09088CA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695B60-D4DB-B425-7963-3C1348EBA4EA}"/>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5" name="Footer Placeholder 4">
            <a:extLst>
              <a:ext uri="{FF2B5EF4-FFF2-40B4-BE49-F238E27FC236}">
                <a16:creationId xmlns:a16="http://schemas.microsoft.com/office/drawing/2014/main" id="{61938D0E-5398-C27F-D93E-08AF173ECE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7E18C0-C29C-96F0-3587-5917BA524FBA}"/>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8859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9382-554F-CC8F-EE8A-2D9163F94D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2D792E-1A54-154D-4BB5-B91B4FDCFB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F9DB24-F9A4-B2CA-6EB8-F9071C8FFD9C}"/>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5" name="Footer Placeholder 4">
            <a:extLst>
              <a:ext uri="{FF2B5EF4-FFF2-40B4-BE49-F238E27FC236}">
                <a16:creationId xmlns:a16="http://schemas.microsoft.com/office/drawing/2014/main" id="{DBD4398F-6F83-BC86-B763-B53BEE0ADF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26CE6A-564C-DB58-3210-D06D3995E1D3}"/>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94328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2A3E-FCF4-51C3-61F1-91E1CEAB50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04BFFE-F9B9-5248-27F8-E38053660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2DC3C3-5CCE-584E-FA5B-BB21CBE6CDD9}"/>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5" name="Footer Placeholder 4">
            <a:extLst>
              <a:ext uri="{FF2B5EF4-FFF2-40B4-BE49-F238E27FC236}">
                <a16:creationId xmlns:a16="http://schemas.microsoft.com/office/drawing/2014/main" id="{4658A324-3874-1EDB-D8A8-E71AA3F645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506F00-9627-1C23-50B0-F78104A46957}"/>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6144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D4859-0AB9-DE90-920A-6168EBC6A6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AC1E96-B436-F3B5-DDB6-4FAE0C11B6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56314B-63A9-2A40-3447-3F149F6E54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45478A-AE04-DFE0-1DB2-B666B2EB1BDC}"/>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6" name="Footer Placeholder 5">
            <a:extLst>
              <a:ext uri="{FF2B5EF4-FFF2-40B4-BE49-F238E27FC236}">
                <a16:creationId xmlns:a16="http://schemas.microsoft.com/office/drawing/2014/main" id="{08928AC8-0F03-1A3A-81B1-E1A06F12DE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713E2A-4777-25BB-E09C-00F819703345}"/>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186144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B624-E392-B24C-3CDA-EE187B795F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FAC6CA-FBC6-BAB4-2936-F8F96D964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4E274-505B-0FE7-559E-84C94AEFE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EEE57D-86AE-ABE7-A4B3-CE9DF10CE2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23D82-8908-3679-7D8D-5926E1DCEA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75705A-9C81-1890-4BFD-CEF1DE2F9435}"/>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8" name="Footer Placeholder 7">
            <a:extLst>
              <a:ext uri="{FF2B5EF4-FFF2-40B4-BE49-F238E27FC236}">
                <a16:creationId xmlns:a16="http://schemas.microsoft.com/office/drawing/2014/main" id="{3DA9FB1E-5ACA-1D0E-FB08-AE8FA6D881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B3B4E2-A31B-4D9D-04B1-B19C9681C726}"/>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126456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1702-6D22-FB87-570C-4027ED10D0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74D4E4-752A-1379-D5C5-A523B26F369F}"/>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4" name="Footer Placeholder 3">
            <a:extLst>
              <a:ext uri="{FF2B5EF4-FFF2-40B4-BE49-F238E27FC236}">
                <a16:creationId xmlns:a16="http://schemas.microsoft.com/office/drawing/2014/main" id="{B209070B-190B-4BC2-202D-2FCA968AE8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2BEEEE-8CE3-1D0D-B660-B29FD19011B5}"/>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3919510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497D40-7893-44BE-D305-7FD838BF0B1F}"/>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3" name="Footer Placeholder 2">
            <a:extLst>
              <a:ext uri="{FF2B5EF4-FFF2-40B4-BE49-F238E27FC236}">
                <a16:creationId xmlns:a16="http://schemas.microsoft.com/office/drawing/2014/main" id="{1ECF39B2-6299-3E2B-4B8B-6386501B4B7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426AE9-EBCF-8A9F-979B-F01F6729B999}"/>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267043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1BFB-1F15-0507-A136-EE8C08D6A8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8C4141-9490-CB08-D919-CF4D30177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EFB7F6-8AE4-9E75-AF3A-5E9370909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E722C-E4D3-6862-8D20-648948CF613A}"/>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6" name="Footer Placeholder 5">
            <a:extLst>
              <a:ext uri="{FF2B5EF4-FFF2-40B4-BE49-F238E27FC236}">
                <a16:creationId xmlns:a16="http://schemas.microsoft.com/office/drawing/2014/main" id="{65981338-93D6-0D26-376A-9F9ED74DE0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1196CA-C852-F7D7-3642-9D00E32D80FA}"/>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36667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FAEF-0CA1-86B7-90C4-2D8A3A2C44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7B0EE04-47EE-9EC3-9E7C-19F5F1986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205A4F7-4C68-50D8-552F-717581572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451A85-38BA-D8F9-E28B-9A1F571FCB78}"/>
              </a:ext>
            </a:extLst>
          </p:cNvPr>
          <p:cNvSpPr>
            <a:spLocks noGrp="1"/>
          </p:cNvSpPr>
          <p:nvPr>
            <p:ph type="dt" sz="half" idx="10"/>
          </p:nvPr>
        </p:nvSpPr>
        <p:spPr/>
        <p:txBody>
          <a:bodyPr/>
          <a:lstStyle/>
          <a:p>
            <a:fld id="{1E2ABE66-D359-4C30-8AA8-F9F3B47AAF6E}" type="datetimeFigureOut">
              <a:rPr lang="en-IN" smtClean="0"/>
              <a:t>21-08-2024</a:t>
            </a:fld>
            <a:endParaRPr lang="en-IN"/>
          </a:p>
        </p:txBody>
      </p:sp>
      <p:sp>
        <p:nvSpPr>
          <p:cNvPr id="6" name="Footer Placeholder 5">
            <a:extLst>
              <a:ext uri="{FF2B5EF4-FFF2-40B4-BE49-F238E27FC236}">
                <a16:creationId xmlns:a16="http://schemas.microsoft.com/office/drawing/2014/main" id="{F60800AC-989A-6BA0-267A-CBEEDCAEC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5B1A81-A0FF-B28F-BADF-B35CE045B161}"/>
              </a:ext>
            </a:extLst>
          </p:cNvPr>
          <p:cNvSpPr>
            <a:spLocks noGrp="1"/>
          </p:cNvSpPr>
          <p:nvPr>
            <p:ph type="sldNum" sz="quarter" idx="12"/>
          </p:nvPr>
        </p:nvSpPr>
        <p:spPr/>
        <p:txBody>
          <a:bodyPr/>
          <a:lstStyle/>
          <a:p>
            <a:fld id="{A9B15166-656C-403F-9DFC-7A79CA0F3238}" type="slidenum">
              <a:rPr lang="en-IN" smtClean="0"/>
              <a:t>‹#›</a:t>
            </a:fld>
            <a:endParaRPr lang="en-IN"/>
          </a:p>
        </p:txBody>
      </p:sp>
    </p:spTree>
    <p:extLst>
      <p:ext uri="{BB962C8B-B14F-4D97-AF65-F5344CB8AC3E}">
        <p14:creationId xmlns:p14="http://schemas.microsoft.com/office/powerpoint/2010/main" val="2491032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AE5F3A-8C5C-D6C8-7B02-4D035768FE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B87285-90A3-6186-A85E-21FFA2CEFB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7A8211-0742-3758-01D7-D61FDFF65E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2ABE66-D359-4C30-8AA8-F9F3B47AAF6E}" type="datetimeFigureOut">
              <a:rPr lang="en-IN" smtClean="0"/>
              <a:t>21-08-2024</a:t>
            </a:fld>
            <a:endParaRPr lang="en-IN"/>
          </a:p>
        </p:txBody>
      </p:sp>
      <p:sp>
        <p:nvSpPr>
          <p:cNvPr id="5" name="Footer Placeholder 4">
            <a:extLst>
              <a:ext uri="{FF2B5EF4-FFF2-40B4-BE49-F238E27FC236}">
                <a16:creationId xmlns:a16="http://schemas.microsoft.com/office/drawing/2014/main" id="{28C0E3E6-90C3-B3C2-23B1-760B27552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0E469B5-7B71-DFB0-DC47-8AD142AC11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15166-656C-403F-9DFC-7A79CA0F3238}" type="slidenum">
              <a:rPr lang="en-IN" smtClean="0"/>
              <a:t>‹#›</a:t>
            </a:fld>
            <a:endParaRPr lang="en-IN"/>
          </a:p>
        </p:txBody>
      </p:sp>
    </p:spTree>
    <p:extLst>
      <p:ext uri="{BB962C8B-B14F-4D97-AF65-F5344CB8AC3E}">
        <p14:creationId xmlns:p14="http://schemas.microsoft.com/office/powerpoint/2010/main" val="3720315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0.jpg"/><Relationship Id="rId18" Type="http://schemas.openxmlformats.org/officeDocument/2006/relationships/image" Target="../media/image35.svg"/><Relationship Id="rId3" Type="http://schemas.openxmlformats.org/officeDocument/2006/relationships/slide" Target="slide16.xml"/><Relationship Id="rId21" Type="http://schemas.openxmlformats.org/officeDocument/2006/relationships/image" Target="../media/image38.png"/><Relationship Id="rId7" Type="http://schemas.openxmlformats.org/officeDocument/2006/relationships/image" Target="../media/image27.jpg"/><Relationship Id="rId12" Type="http://schemas.openxmlformats.org/officeDocument/2006/relationships/slide" Target="slide19.xml"/><Relationship Id="rId17" Type="http://schemas.openxmlformats.org/officeDocument/2006/relationships/image" Target="../media/image34.png"/><Relationship Id="rId2" Type="http://schemas.openxmlformats.org/officeDocument/2006/relationships/image" Target="../media/image26.jp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slide" Target="slide17.xml"/><Relationship Id="rId11" Type="http://schemas.openxmlformats.org/officeDocument/2006/relationships/image" Target="../media/image30.jpg"/><Relationship Id="rId15" Type="http://schemas.openxmlformats.org/officeDocument/2006/relationships/image" Target="../media/image32.png"/><Relationship Id="rId10" Type="http://schemas.openxmlformats.org/officeDocument/2006/relationships/image" Target="../media/image29.jpg"/><Relationship Id="rId19" Type="http://schemas.openxmlformats.org/officeDocument/2006/relationships/image" Target="../media/image36.png"/><Relationship Id="rId4" Type="http://schemas.openxmlformats.org/officeDocument/2006/relationships/image" Target="../media/image27.jpg"/><Relationship Id="rId9" Type="http://schemas.openxmlformats.org/officeDocument/2006/relationships/slide" Target="slide18.xml"/><Relationship Id="rId14" Type="http://schemas.openxmlformats.org/officeDocument/2006/relationships/image" Target="../media/image31.jpg"/><Relationship Id="rId22" Type="http://schemas.openxmlformats.org/officeDocument/2006/relationships/image" Target="../media/image39.svg"/></Relationships>
</file>

<file path=ppt/slides/_rels/slide1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6.jpg"/><Relationship Id="rId18" Type="http://schemas.openxmlformats.org/officeDocument/2006/relationships/slide" Target="slide15.xml"/><Relationship Id="rId3" Type="http://schemas.openxmlformats.org/officeDocument/2006/relationships/slide" Target="slide3.xml"/><Relationship Id="rId21" Type="http://schemas.openxmlformats.org/officeDocument/2006/relationships/slide" Target="slide20.xml"/><Relationship Id="rId7" Type="http://schemas.openxmlformats.org/officeDocument/2006/relationships/image" Target="../media/image4.png"/><Relationship Id="rId12" Type="http://schemas.openxmlformats.org/officeDocument/2006/relationships/slide" Target="slide8.xml"/><Relationship Id="rId17" Type="http://schemas.openxmlformats.org/officeDocument/2006/relationships/image" Target="../media/image8.jpg"/><Relationship Id="rId25" Type="http://schemas.openxmlformats.org/officeDocument/2006/relationships/image" Target="../media/image10.jpg"/><Relationship Id="rId2" Type="http://schemas.openxmlformats.org/officeDocument/2006/relationships/image" Target="../media/image3.jpg"/><Relationship Id="rId16" Type="http://schemas.openxmlformats.org/officeDocument/2006/relationships/image" Target="../media/image7.jpg"/><Relationship Id="rId20"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image" Target="../media/image6.jpg"/><Relationship Id="rId24" Type="http://schemas.openxmlformats.org/officeDocument/2006/relationships/slide" Target="slide210.xml"/><Relationship Id="rId5" Type="http://schemas.openxmlformats.org/officeDocument/2006/relationships/image" Target="../media/image4.png"/><Relationship Id="rId15" Type="http://schemas.openxmlformats.org/officeDocument/2006/relationships/slide" Target="slide13.xml"/><Relationship Id="rId23" Type="http://schemas.openxmlformats.org/officeDocument/2006/relationships/image" Target="../media/image10.jpg"/><Relationship Id="rId10" Type="http://schemas.openxmlformats.org/officeDocument/2006/relationships/image" Target="../media/image5.jpg"/><Relationship Id="rId19" Type="http://schemas.openxmlformats.org/officeDocument/2006/relationships/image" Target="../media/image8.jpg"/><Relationship Id="rId4" Type="http://schemas.openxmlformats.org/officeDocument/2006/relationships/image" Target="../media/image3.jpg"/><Relationship Id="rId9" Type="http://schemas.openxmlformats.org/officeDocument/2006/relationships/slide" Target="slide6.xml"/><Relationship Id="rId14" Type="http://schemas.openxmlformats.org/officeDocument/2006/relationships/image" Target="../media/image7.jpg"/><Relationship Id="rId22" Type="http://schemas.openxmlformats.org/officeDocument/2006/relationships/image" Target="../media/image9.jpg"/></Relationships>
</file>

<file path=ppt/slides/_rels/slide20.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slide" Target="slide22.xml"/><Relationship Id="rId4" Type="http://schemas.openxmlformats.org/officeDocument/2006/relationships/image" Target="../media/image46.sv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5.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a:extLst>
              <a:ext uri="{FF2B5EF4-FFF2-40B4-BE49-F238E27FC236}">
                <a16:creationId xmlns:a16="http://schemas.microsoft.com/office/drawing/2014/main" id="{53AB513C-E241-DD5D-4C66-B6898A40CF09}"/>
              </a:ext>
            </a:extLst>
          </p:cNvPr>
          <p:cNvSpPr/>
          <p:nvPr/>
        </p:nvSpPr>
        <p:spPr>
          <a:xfrm>
            <a:off x="1687698" y="721304"/>
            <a:ext cx="8106878" cy="1630663"/>
          </a:xfrm>
          <a:prstGeom prst="rect">
            <a:avLst/>
          </a:prstGeom>
          <a:noFill/>
          <a:ln/>
        </p:spPr>
        <p:txBody>
          <a:bodyPr wrap="square" rtlCol="0" anchor="t"/>
          <a:lstStyle/>
          <a:p>
            <a:pPr algn="ctr" defTabSz="609630"/>
            <a:r>
              <a:rPr lang="en-IN" sz="3600" b="1" dirty="0">
                <a:solidFill>
                  <a:prstClr val="black">
                    <a:lumMod val="95000"/>
                    <a:lumOff val="5000"/>
                  </a:prstClr>
                </a:solidFill>
                <a:latin typeface="Times New Roman" panose="02020603050405020304" pitchFamily="18" charset="0"/>
                <a:cs typeface="Times New Roman" panose="02020603050405020304" pitchFamily="18" charset="0"/>
              </a:rPr>
              <a:t>      </a:t>
            </a:r>
            <a:r>
              <a:rPr lang="en-IN" sz="4400" dirty="0" err="1">
                <a:ln w="0"/>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Basaveshwar</a:t>
            </a:r>
            <a:r>
              <a:rPr lang="en-IN" sz="4400" dirty="0">
                <a:ln w="0"/>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 Engineering College </a:t>
            </a:r>
            <a:r>
              <a:rPr lang="en-IN" sz="4400" dirty="0" err="1">
                <a:ln w="0"/>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Bagalkote</a:t>
            </a:r>
            <a:endParaRPr lang="en-US" sz="3600" dirty="0">
              <a:latin typeface="Arial Rounded MT Bold" panose="020F0704030504030204" pitchFamily="34" charset="0"/>
              <a:cs typeface="Times New Roman" panose="02020603050405020304" pitchFamily="18" charset="0"/>
            </a:endParaRPr>
          </a:p>
        </p:txBody>
      </p:sp>
      <p:sp>
        <p:nvSpPr>
          <p:cNvPr id="5" name="Text 3">
            <a:extLst>
              <a:ext uri="{FF2B5EF4-FFF2-40B4-BE49-F238E27FC236}">
                <a16:creationId xmlns:a16="http://schemas.microsoft.com/office/drawing/2014/main" id="{CA9309AA-1775-D091-6026-DEF7EFD75C0E}"/>
              </a:ext>
            </a:extLst>
          </p:cNvPr>
          <p:cNvSpPr/>
          <p:nvPr/>
        </p:nvSpPr>
        <p:spPr>
          <a:xfrm>
            <a:off x="1610473" y="2199127"/>
            <a:ext cx="8261328" cy="955283"/>
          </a:xfrm>
          <a:prstGeom prst="rect">
            <a:avLst/>
          </a:prstGeom>
          <a:noFill/>
          <a:ln/>
        </p:spPr>
        <p:txBody>
          <a:bodyPr wrap="square" rtlCol="0" anchor="t"/>
          <a:lstStyle/>
          <a:p>
            <a:pPr algn="ctr" defTabSz="609630"/>
            <a:r>
              <a:rPr lang="en-IN" sz="2000"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Department of Artificial Intelligence and   Machine Learning </a:t>
            </a:r>
          </a:p>
          <a:p>
            <a:pPr algn="ctr" defTabSz="609630"/>
            <a:r>
              <a:rPr lang="en-IN" sz="2400" dirty="0">
                <a:ln w="0"/>
                <a:effectLst>
                  <a:outerShdw blurRad="38100" dist="19050" dir="2700000" algn="tl" rotWithShape="0">
                    <a:schemeClr val="dk1">
                      <a:alpha val="40000"/>
                    </a:schemeClr>
                  </a:outerShdw>
                </a:effectLst>
                <a:latin typeface="Arial Rounded MT Bold" panose="020F0704030504030204" pitchFamily="34" charset="0"/>
                <a:cs typeface="Times New Roman" panose="02020603050405020304" pitchFamily="18" charset="0"/>
              </a:rPr>
              <a:t>MINI PROJECT </a:t>
            </a:r>
          </a:p>
        </p:txBody>
      </p:sp>
      <p:sp>
        <p:nvSpPr>
          <p:cNvPr id="6" name="Text 5">
            <a:extLst>
              <a:ext uri="{FF2B5EF4-FFF2-40B4-BE49-F238E27FC236}">
                <a16:creationId xmlns:a16="http://schemas.microsoft.com/office/drawing/2014/main" id="{2E738BE4-5645-98B3-52E1-2A295B6C2D50}"/>
              </a:ext>
            </a:extLst>
          </p:cNvPr>
          <p:cNvSpPr/>
          <p:nvPr/>
        </p:nvSpPr>
        <p:spPr>
          <a:xfrm>
            <a:off x="2807209" y="3269853"/>
            <a:ext cx="6400800" cy="518755"/>
          </a:xfrm>
          <a:prstGeom prst="rect">
            <a:avLst/>
          </a:prstGeom>
          <a:noFill/>
          <a:ln/>
        </p:spPr>
        <p:txBody>
          <a:bodyPr wrap="none" rtlCol="0" anchor="t"/>
          <a:lstStyle/>
          <a:p>
            <a:pPr algn="ctr" defTabSz="609630"/>
            <a:r>
              <a:rPr lang="en-US" sz="3200" u="sng" dirty="0">
                <a:ln w="0"/>
                <a:solidFill>
                  <a:srgbClr val="FFFF00"/>
                </a:solidFill>
                <a:effectLst>
                  <a:outerShdw blurRad="38100" dist="19050" dir="2700000" algn="tl" rotWithShape="0">
                    <a:schemeClr val="dk1">
                      <a:alpha val="40000"/>
                    </a:schemeClr>
                  </a:outerShdw>
                </a:effectLst>
                <a:latin typeface="Arial Black" panose="020B0A04020102020204" pitchFamily="34" charset="0"/>
                <a:ea typeface="Archivo Black"/>
                <a:cs typeface="Archivo Black"/>
                <a:sym typeface="Archivo Black"/>
              </a:rPr>
              <a:t>Detection of Kidney Stones</a:t>
            </a:r>
          </a:p>
          <a:p>
            <a:pPr defTabSz="609630">
              <a:lnSpc>
                <a:spcPts val="2835"/>
              </a:lnSpc>
            </a:pPr>
            <a:endParaRPr lang="en-US" sz="3200" b="1" dirty="0">
              <a:solidFill>
                <a:srgbClr val="1F497D"/>
              </a:solidFill>
              <a:latin typeface="Arial Black" panose="020B0A04020102020204" pitchFamily="34" charset="0"/>
              <a:cs typeface="Times New Roman" panose="02020603050405020304" pitchFamily="18" charset="0"/>
            </a:endParaRPr>
          </a:p>
          <a:p>
            <a:pPr defTabSz="609630">
              <a:lnSpc>
                <a:spcPts val="2835"/>
              </a:lnSpc>
            </a:pPr>
            <a:endParaRPr lang="en-US" sz="3200" b="1" dirty="0">
              <a:solidFill>
                <a:srgbClr val="1F497D"/>
              </a:solidFill>
              <a:latin typeface="Arial Black" panose="020B0A04020102020204" pitchFamily="34" charset="0"/>
              <a:cs typeface="Times New Roman" panose="02020603050405020304" pitchFamily="18" charset="0"/>
            </a:endParaRPr>
          </a:p>
          <a:p>
            <a:pPr defTabSz="609630">
              <a:lnSpc>
                <a:spcPts val="2835"/>
              </a:lnSpc>
            </a:pPr>
            <a:endParaRPr lang="en-US" sz="3200" b="1" dirty="0">
              <a:solidFill>
                <a:srgbClr val="1F497D"/>
              </a:solidFill>
              <a:latin typeface="Arial Black" panose="020B0A04020102020204" pitchFamily="34" charset="0"/>
              <a:cs typeface="Times New Roman" panose="02020603050405020304" pitchFamily="18" charset="0"/>
            </a:endParaRPr>
          </a:p>
          <a:p>
            <a:pPr defTabSz="609630">
              <a:lnSpc>
                <a:spcPts val="2835"/>
              </a:lnSpc>
            </a:pPr>
            <a:endParaRPr lang="en-US" sz="3200" b="1" dirty="0">
              <a:solidFill>
                <a:srgbClr val="1F497D"/>
              </a:solidFill>
              <a:latin typeface="Arial Black" panose="020B0A040201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B2467B8-2439-83EF-2A24-F9166E16CD29}"/>
              </a:ext>
            </a:extLst>
          </p:cNvPr>
          <p:cNvSpPr txBox="1"/>
          <p:nvPr/>
        </p:nvSpPr>
        <p:spPr>
          <a:xfrm>
            <a:off x="1687698" y="3843422"/>
            <a:ext cx="8730042" cy="1200265"/>
          </a:xfrm>
          <a:prstGeom prst="rect">
            <a:avLst/>
          </a:prstGeom>
          <a:noFill/>
        </p:spPr>
        <p:txBody>
          <a:bodyPr wrap="square" rtlCol="0">
            <a:spAutoFit/>
          </a:bodyPr>
          <a:lstStyle/>
          <a:p>
            <a:pPr algn="ctr" defTabSz="762038">
              <a:lnSpc>
                <a:spcPts val="2835"/>
              </a:lnSpc>
              <a:defRPr/>
            </a:pPr>
            <a:r>
              <a:rPr lang="en-US" sz="2533" dirty="0">
                <a:ln>
                  <a:solidFill>
                    <a:schemeClr val="tx1"/>
                  </a:solidFill>
                </a:ln>
                <a:solidFill>
                  <a:schemeClr val="tx1">
                    <a:lumMod val="95000"/>
                    <a:lumOff val="5000"/>
                  </a:schemeClr>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Project coordinate:                                             Project Guide:</a:t>
            </a:r>
            <a:r>
              <a:rPr lang="en-US" sz="2533" b="1" dirty="0">
                <a:ln>
                  <a:solidFill>
                    <a:schemeClr val="tx1"/>
                  </a:solidFill>
                </a:ln>
                <a:solidFill>
                  <a:schemeClr val="tx1">
                    <a:lumMod val="95000"/>
                    <a:lumOff val="5000"/>
                  </a:schemeClr>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 </a:t>
            </a:r>
            <a:r>
              <a:rPr lang="en-US" sz="2533" b="1" dirty="0">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Prof. L.P. </a:t>
            </a:r>
            <a:r>
              <a:rPr lang="en-US" sz="2533" b="1" dirty="0" err="1">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Kolur</a:t>
            </a:r>
            <a:r>
              <a:rPr lang="en-US" sz="2533" b="1" dirty="0">
                <a:ln>
                  <a:solidFill>
                    <a:schemeClr val="tx1"/>
                  </a:solidFill>
                </a:ln>
                <a:solidFill>
                  <a:schemeClr val="tx1">
                    <a:lumMod val="95000"/>
                    <a:lumOff val="5000"/>
                  </a:schemeClr>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		</a:t>
            </a:r>
            <a:r>
              <a:rPr lang="en-US" sz="2533" b="1" dirty="0">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                                  Dr. </a:t>
            </a:r>
            <a:r>
              <a:rPr lang="en-US" sz="2533" b="1" dirty="0" err="1">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rPr>
              <a:t>V.C.Kagawade</a:t>
            </a:r>
            <a:endParaRPr lang="en-US" sz="2533" b="1" dirty="0">
              <a:ln>
                <a:solidFill>
                  <a:schemeClr val="tx1"/>
                </a:solidFill>
              </a:ln>
              <a:solidFill>
                <a:srgbClr val="E33C37"/>
              </a:solidFill>
              <a:effectLst>
                <a:glow rad="228600">
                  <a:schemeClr val="accent3">
                    <a:satMod val="175000"/>
                    <a:alpha val="40000"/>
                  </a:schemeClr>
                </a:glow>
              </a:effectLst>
              <a:latin typeface="Berlin Sans FB Demi" panose="020E0802020502020306" pitchFamily="34" charset="0"/>
              <a:cs typeface="Times New Roman" panose="02020603050405020304" pitchFamily="18" charset="0"/>
            </a:endParaRPr>
          </a:p>
          <a:p>
            <a:pPr defTabSz="609630"/>
            <a:endParaRPr lang="en-IN" sz="2533" dirty="0">
              <a:solidFill>
                <a:srgbClr val="1F497D">
                  <a:lumMod val="50000"/>
                </a:srgbClr>
              </a:solidFill>
              <a:latin typeface="Calibri"/>
            </a:endParaRPr>
          </a:p>
        </p:txBody>
      </p:sp>
      <p:pic>
        <p:nvPicPr>
          <p:cNvPr id="3" name="Picture 2">
            <a:extLst>
              <a:ext uri="{FF2B5EF4-FFF2-40B4-BE49-F238E27FC236}">
                <a16:creationId xmlns:a16="http://schemas.microsoft.com/office/drawing/2014/main" id="{E596E10C-9035-5FE8-2FB5-9CA7FBA01AD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219700" y="0"/>
            <a:ext cx="876300" cy="876300"/>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979207D7-8E18-6F2A-3E4A-3149FBFA0BF2}"/>
              </a:ext>
            </a:extLst>
          </p:cNvPr>
          <p:cNvGraphicFramePr>
            <a:graphicFrameLocks noGrp="1"/>
          </p:cNvGraphicFramePr>
          <p:nvPr/>
        </p:nvGraphicFramePr>
        <p:xfrm>
          <a:off x="2685208" y="5098501"/>
          <a:ext cx="6644802" cy="1635674"/>
        </p:xfrm>
        <a:graphic>
          <a:graphicData uri="http://schemas.openxmlformats.org/drawingml/2006/table">
            <a:tbl>
              <a:tblPr firstRow="1" bandRow="1">
                <a:tableStyleId>{7E9639D4-E3E2-4D34-9284-5A2195B3D0D7}</a:tableStyleId>
              </a:tblPr>
              <a:tblGrid>
                <a:gridCol w="927913">
                  <a:extLst>
                    <a:ext uri="{9D8B030D-6E8A-4147-A177-3AD203B41FA5}">
                      <a16:colId xmlns:a16="http://schemas.microsoft.com/office/drawing/2014/main" val="1688199312"/>
                    </a:ext>
                  </a:extLst>
                </a:gridCol>
                <a:gridCol w="3877891">
                  <a:extLst>
                    <a:ext uri="{9D8B030D-6E8A-4147-A177-3AD203B41FA5}">
                      <a16:colId xmlns:a16="http://schemas.microsoft.com/office/drawing/2014/main" val="3474032326"/>
                    </a:ext>
                  </a:extLst>
                </a:gridCol>
                <a:gridCol w="1838998">
                  <a:extLst>
                    <a:ext uri="{9D8B030D-6E8A-4147-A177-3AD203B41FA5}">
                      <a16:colId xmlns:a16="http://schemas.microsoft.com/office/drawing/2014/main" val="3589516201"/>
                    </a:ext>
                  </a:extLst>
                </a:gridCol>
              </a:tblGrid>
              <a:tr h="324726">
                <a:tc>
                  <a:txBody>
                    <a:bodyPr/>
                    <a:lstStyle/>
                    <a:p>
                      <a:pPr algn="ctr"/>
                      <a:r>
                        <a:rPr lang="en-IN" sz="1200" dirty="0">
                          <a:latin typeface="Algerian" panose="04020705040A02060702" pitchFamily="82" charset="0"/>
                        </a:rPr>
                        <a:t>SL.NO</a:t>
                      </a:r>
                    </a:p>
                  </a:txBody>
                  <a:tcPr marT="144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84000"/>
                      </a:schemeClr>
                    </a:solidFill>
                  </a:tcPr>
                </a:tc>
                <a:tc>
                  <a:txBody>
                    <a:bodyPr/>
                    <a:lstStyle/>
                    <a:p>
                      <a:pPr algn="ctr"/>
                      <a:r>
                        <a:rPr lang="en-IN" sz="1200" dirty="0">
                          <a:latin typeface="Algerian" panose="04020705040A02060702" pitchFamily="82" charset="0"/>
                        </a:rPr>
                        <a:t>NAME</a:t>
                      </a:r>
                    </a:p>
                  </a:txBody>
                  <a:tcPr marT="144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84000"/>
                      </a:schemeClr>
                    </a:solidFill>
                  </a:tcPr>
                </a:tc>
                <a:tc>
                  <a:txBody>
                    <a:bodyPr/>
                    <a:lstStyle/>
                    <a:p>
                      <a:pPr algn="ctr"/>
                      <a:r>
                        <a:rPr lang="en-IN" sz="1200" dirty="0">
                          <a:latin typeface="Algerian" panose="04020705040A02060702" pitchFamily="82" charset="0"/>
                        </a:rPr>
                        <a:t>USN</a:t>
                      </a:r>
                    </a:p>
                  </a:txBody>
                  <a:tcPr marT="144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84000"/>
                      </a:schemeClr>
                    </a:solidFill>
                  </a:tcPr>
                </a:tc>
                <a:extLst>
                  <a:ext uri="{0D108BD9-81ED-4DB2-BD59-A6C34878D82A}">
                    <a16:rowId xmlns:a16="http://schemas.microsoft.com/office/drawing/2014/main" val="3052627439"/>
                  </a:ext>
                </a:extLst>
              </a:tr>
              <a:tr h="338460">
                <a:tc>
                  <a:txBody>
                    <a:bodyPr/>
                    <a:lstStyle/>
                    <a:p>
                      <a:pPr algn="ctr"/>
                      <a:r>
                        <a:rPr lang="en-IN" sz="1400" b="1" dirty="0">
                          <a:solidFill>
                            <a:schemeClr val="bg1"/>
                          </a:solidFill>
                          <a:latin typeface="Arial Narrow" panose="020B0606020202030204" pitchFamily="34"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400" b="1" dirty="0">
                          <a:solidFill>
                            <a:schemeClr val="bg1"/>
                          </a:solidFill>
                          <a:latin typeface="Arial Narrow" panose="020B0606020202030204" pitchFamily="34" charset="0"/>
                        </a:rPr>
                        <a:t>Harish G Rolli</a:t>
                      </a:r>
                    </a:p>
                  </a:txBody>
                  <a:tcPr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400" b="1" dirty="0">
                          <a:solidFill>
                            <a:schemeClr val="bg1"/>
                          </a:solidFill>
                          <a:latin typeface="Arial Narrow" panose="020B0606020202030204" pitchFamily="34" charset="0"/>
                        </a:rPr>
                        <a:t>2BA21AI021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extLst>
                  <a:ext uri="{0D108BD9-81ED-4DB2-BD59-A6C34878D82A}">
                    <a16:rowId xmlns:a16="http://schemas.microsoft.com/office/drawing/2014/main" val="1836362022"/>
                  </a:ext>
                </a:extLst>
              </a:tr>
              <a:tr h="310817">
                <a:tc>
                  <a:txBody>
                    <a:bodyPr/>
                    <a:lstStyle/>
                    <a:p>
                      <a:pPr algn="ctr"/>
                      <a:r>
                        <a:rPr lang="en-IN" sz="1400" b="1" dirty="0">
                          <a:solidFill>
                            <a:schemeClr val="bg1"/>
                          </a:solidFill>
                          <a:latin typeface="Arial Narrow" panose="020B0606020202030204" pitchFamily="34" charset="0"/>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400" b="1" dirty="0">
                          <a:solidFill>
                            <a:schemeClr val="bg1"/>
                          </a:solidFill>
                          <a:latin typeface="Arial Narrow" panose="020B0606020202030204" pitchFamily="34" charset="0"/>
                        </a:rPr>
                        <a:t>Subramanya Ratnakar</a:t>
                      </a:r>
                    </a:p>
                  </a:txBody>
                  <a:tcPr marB="36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400" b="1" dirty="0">
                          <a:solidFill>
                            <a:schemeClr val="bg1"/>
                          </a:solidFill>
                          <a:latin typeface="Arial Narrow" panose="020B0606020202030204" pitchFamily="34" charset="0"/>
                        </a:rPr>
                        <a:t>2BA21AI052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extLst>
                  <a:ext uri="{0D108BD9-81ED-4DB2-BD59-A6C34878D82A}">
                    <a16:rowId xmlns:a16="http://schemas.microsoft.com/office/drawing/2014/main" val="3315963225"/>
                  </a:ext>
                </a:extLst>
              </a:tr>
              <a:tr h="308997">
                <a:tc>
                  <a:txBody>
                    <a:bodyPr/>
                    <a:lstStyle/>
                    <a:p>
                      <a:pPr algn="ctr"/>
                      <a:r>
                        <a:rPr lang="en-IN" sz="1400" b="1" dirty="0">
                          <a:solidFill>
                            <a:schemeClr val="bg1"/>
                          </a:solidFill>
                          <a:latin typeface="Arial Narrow" panose="020B0606020202030204" pitchFamily="34" charset="0"/>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400" b="1" dirty="0" err="1">
                          <a:solidFill>
                            <a:schemeClr val="bg1"/>
                          </a:solidFill>
                          <a:latin typeface="Arial Narrow" panose="020B0606020202030204" pitchFamily="34" charset="0"/>
                        </a:rPr>
                        <a:t>Mohanrao</a:t>
                      </a:r>
                      <a:r>
                        <a:rPr lang="en-IN" sz="1400" b="1" dirty="0">
                          <a:solidFill>
                            <a:schemeClr val="bg1"/>
                          </a:solidFill>
                          <a:latin typeface="Arial Narrow" panose="020B0606020202030204" pitchFamily="34" charset="0"/>
                        </a:rPr>
                        <a:t> Kulkarni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400" b="1" dirty="0">
                          <a:solidFill>
                            <a:schemeClr val="bg1"/>
                          </a:solidFill>
                          <a:latin typeface="Arial Narrow" panose="020B0606020202030204" pitchFamily="34" charset="0"/>
                        </a:rPr>
                        <a:t>2BA21AI028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extLst>
                  <a:ext uri="{0D108BD9-81ED-4DB2-BD59-A6C34878D82A}">
                    <a16:rowId xmlns:a16="http://schemas.microsoft.com/office/drawing/2014/main" val="989811284"/>
                  </a:ext>
                </a:extLst>
              </a:tr>
              <a:tr h="287022">
                <a:tc>
                  <a:txBody>
                    <a:bodyPr/>
                    <a:lstStyle/>
                    <a:p>
                      <a:pPr algn="ctr"/>
                      <a:r>
                        <a:rPr lang="en-IN" sz="1400" b="1" dirty="0">
                          <a:solidFill>
                            <a:schemeClr val="bg1"/>
                          </a:solidFill>
                          <a:latin typeface="Arial Narrow" panose="020B0606020202030204" pitchFamily="34" charset="0"/>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400" b="1" dirty="0" err="1">
                          <a:solidFill>
                            <a:schemeClr val="bg1"/>
                          </a:solidFill>
                          <a:latin typeface="Arial Narrow" panose="020B0606020202030204" pitchFamily="34" charset="0"/>
                        </a:rPr>
                        <a:t>Veeresh</a:t>
                      </a:r>
                      <a:r>
                        <a:rPr lang="en-IN" sz="1400" b="1" dirty="0">
                          <a:solidFill>
                            <a:schemeClr val="bg1"/>
                          </a:solidFill>
                          <a:latin typeface="Arial Narrow" panose="020B0606020202030204" pitchFamily="34" charset="0"/>
                        </a:rPr>
                        <a:t> </a:t>
                      </a:r>
                      <a:r>
                        <a:rPr lang="en-IN" sz="1400" b="1" dirty="0" err="1">
                          <a:solidFill>
                            <a:schemeClr val="bg1"/>
                          </a:solidFill>
                          <a:latin typeface="Arial Narrow" panose="020B0606020202030204" pitchFamily="34" charset="0"/>
                        </a:rPr>
                        <a:t>Pattanad</a:t>
                      </a:r>
                      <a:r>
                        <a:rPr lang="en-IN" sz="1400" b="1" dirty="0">
                          <a:solidFill>
                            <a:schemeClr val="bg1"/>
                          </a:solidFill>
                          <a:latin typeface="Arial Narrow" panose="020B0606020202030204" pitchFamily="34" charset="0"/>
                        </a:rPr>
                        <a:t>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tc>
                  <a:txBody>
                    <a:bodyPr/>
                    <a:lstStyle/>
                    <a:p>
                      <a:pPr algn="ctr"/>
                      <a:r>
                        <a:rPr lang="en-IN" sz="1400" b="1" dirty="0">
                          <a:solidFill>
                            <a:schemeClr val="bg1"/>
                          </a:solidFill>
                          <a:latin typeface="Arial Narrow" panose="020B0606020202030204" pitchFamily="34" charset="0"/>
                        </a:rPr>
                        <a:t>2BA21AI061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33A45">
                        <a:alpha val="50000"/>
                      </a:srgbClr>
                    </a:solidFill>
                  </a:tcPr>
                </a:tc>
                <a:extLst>
                  <a:ext uri="{0D108BD9-81ED-4DB2-BD59-A6C34878D82A}">
                    <a16:rowId xmlns:a16="http://schemas.microsoft.com/office/drawing/2014/main" val="1398808235"/>
                  </a:ext>
                </a:extLst>
              </a:tr>
            </a:tbl>
          </a:graphicData>
        </a:graphic>
      </p:graphicFrame>
      <p:sp>
        <p:nvSpPr>
          <p:cNvPr id="8" name="TextBox 7">
            <a:extLst>
              <a:ext uri="{FF2B5EF4-FFF2-40B4-BE49-F238E27FC236}">
                <a16:creationId xmlns:a16="http://schemas.microsoft.com/office/drawing/2014/main" id="{B639472B-5D2A-A259-A6CE-2ED82F9F0E99}"/>
              </a:ext>
            </a:extLst>
          </p:cNvPr>
          <p:cNvSpPr txBox="1"/>
          <p:nvPr/>
        </p:nvSpPr>
        <p:spPr>
          <a:xfrm>
            <a:off x="4413476" y="4612800"/>
            <a:ext cx="2655321" cy="430887"/>
          </a:xfrm>
          <a:prstGeom prst="rect">
            <a:avLst/>
          </a:prstGeom>
          <a:noFill/>
        </p:spPr>
        <p:txBody>
          <a:bodyPr wrap="square" lIns="0" tIns="0" rIns="0" bIns="0" anchor="t">
            <a:spAutoFit/>
          </a:bodyPr>
          <a:lstStyle>
            <a:defPPr>
              <a:defRPr lang="en-US"/>
            </a:defPPr>
            <a:lvl1pPr marR="0" lvl="0" indent="0" fontAlgn="auto">
              <a:lnSpc>
                <a:spcPct val="90000"/>
              </a:lnSpc>
              <a:spcBef>
                <a:spcPts val="0"/>
              </a:spcBef>
              <a:spcAft>
                <a:spcPts val="0"/>
              </a:spcAft>
              <a:buClrTx/>
              <a:buSzTx/>
              <a:buFontTx/>
              <a:buNone/>
              <a:tabLst/>
              <a:defRPr kumimoji="0" sz="3000" i="0" u="none" strike="noStrike" cap="none" normalizeH="0">
                <a:ln>
                  <a:noFill/>
                </a:ln>
                <a:solidFill>
                  <a:prstClr val="white"/>
                </a:solidFill>
                <a:effectLst/>
                <a:uLnTx/>
                <a:uFillTx/>
                <a:latin typeface="Poppins SemiBold" panose="00000700000000000000" pitchFamily="2" charset="0"/>
                <a:cs typeface="Poppins SemiBold" panose="00000700000000000000" pitchFamily="2" charset="0"/>
              </a:defRPr>
            </a:lvl1pPr>
          </a:lstStyle>
          <a:p>
            <a:pPr>
              <a:lnSpc>
                <a:spcPct val="100000"/>
              </a:lnSpc>
            </a:pPr>
            <a:r>
              <a:rPr lang="en-US" sz="2800" u="sng" dirty="0">
                <a:ln w="0"/>
                <a:solidFill>
                  <a:schemeClr val="bg1"/>
                </a:solidFill>
                <a:effectLst>
                  <a:outerShdw blurRad="38100" dist="19050" dir="2700000" algn="tl" rotWithShape="0">
                    <a:schemeClr val="dk1">
                      <a:alpha val="40000"/>
                    </a:schemeClr>
                  </a:outerShdw>
                </a:effectLst>
                <a:latin typeface="Arial Narrow" panose="020B0606020202030204" pitchFamily="34" charset="0"/>
              </a:rPr>
              <a:t>GROUP MEMBERS</a:t>
            </a:r>
            <a:endParaRPr lang="en-US" sz="2400" u="sng" dirty="0">
              <a:ln w="0"/>
              <a:solidFill>
                <a:schemeClr val="bg1"/>
              </a:solidFill>
              <a:effectLst>
                <a:outerShdw blurRad="38100" dist="19050" dir="2700000" algn="tl" rotWithShape="0">
                  <a:schemeClr val="dk1">
                    <a:alpha val="40000"/>
                  </a:schemeClr>
                </a:outerShdw>
              </a:effectLst>
              <a:latin typeface="Arial Narrow" panose="020B0606020202030204" pitchFamily="34" charset="0"/>
            </a:endParaRPr>
          </a:p>
        </p:txBody>
      </p:sp>
    </p:spTree>
    <p:extLst>
      <p:ext uri="{BB962C8B-B14F-4D97-AF65-F5344CB8AC3E}">
        <p14:creationId xmlns:p14="http://schemas.microsoft.com/office/powerpoint/2010/main" val="342017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D9A494-A51B-8745-805A-94E5640528A2}"/>
              </a:ext>
            </a:extLst>
          </p:cNvPr>
          <p:cNvSpPr/>
          <p:nvPr/>
        </p:nvSpPr>
        <p:spPr>
          <a:xfrm>
            <a:off x="-42672" y="9144"/>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71541C3-3ED8-6920-3351-F7A9BFF6B795}"/>
              </a:ext>
            </a:extLst>
          </p:cNvPr>
          <p:cNvSpPr txBox="1"/>
          <p:nvPr/>
        </p:nvSpPr>
        <p:spPr>
          <a:xfrm>
            <a:off x="3272262" y="75886"/>
            <a:ext cx="73623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PROPOSED METHODOLOGY</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2" name="Text 2">
            <a:extLst>
              <a:ext uri="{FF2B5EF4-FFF2-40B4-BE49-F238E27FC236}">
                <a16:creationId xmlns:a16="http://schemas.microsoft.com/office/drawing/2014/main" id="{6B36B1AE-FCDB-A542-794C-7D82BEC607F8}"/>
              </a:ext>
            </a:extLst>
          </p:cNvPr>
          <p:cNvSpPr/>
          <p:nvPr/>
        </p:nvSpPr>
        <p:spPr>
          <a:xfrm>
            <a:off x="2942902" y="1204396"/>
            <a:ext cx="9041681" cy="5468982"/>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   4. Model Evaluation</a:t>
            </a:r>
            <a:endParaRPr lang="en-US" sz="2000" dirty="0">
              <a:solidFill>
                <a:srgbClr val="FF726D"/>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Evaluate model performance using accuracy.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Use the unseen testing set for evaluation to assess generalizability.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Consider comparisons with existing diagnostic methods to highlight improvements and potential areas for improvement.</a:t>
            </a:r>
            <a:endParaRPr lang="en-US" sz="2000" b="1" dirty="0">
              <a:solidFill>
                <a:srgbClr val="FF726D"/>
              </a:solidFill>
            </a:endParaRPr>
          </a:p>
          <a:p>
            <a:endParaRPr lang="en-US" sz="2000" b="1" dirty="0">
              <a:solidFill>
                <a:srgbClr val="FF726D"/>
              </a:solidFill>
            </a:endParaRPr>
          </a:p>
          <a:p>
            <a:r>
              <a:rPr lang="en-US" sz="2000" b="1" dirty="0">
                <a:solidFill>
                  <a:srgbClr val="FF726D"/>
                </a:solidFill>
              </a:rPr>
              <a:t>   5. Desktop Application Development (Optional)</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Develop a desktop application for accessibility: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Allow healthcare providers to upload CT images(PNG format).</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Provide real-time diagnostic results.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Frontend: Design for user-friendliness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Backend: Implement frameworks like </a:t>
            </a:r>
            <a:r>
              <a:rPr lang="en-US" sz="2000" dirty="0" err="1">
                <a:solidFill>
                  <a:schemeClr val="bg1"/>
                </a:solidFill>
                <a:latin typeface="Arial" panose="020B0604020202020204" pitchFamily="34" charset="0"/>
                <a:cs typeface="Arial" panose="020B0604020202020204" pitchFamily="34" charset="0"/>
              </a:rPr>
              <a:t>Tkinter</a:t>
            </a:r>
            <a:r>
              <a:rPr lang="en-US" sz="2000" dirty="0">
                <a:solidFill>
                  <a:schemeClr val="bg1"/>
                </a:solidFill>
                <a:latin typeface="Arial" panose="020B0604020202020204" pitchFamily="34" charset="0"/>
                <a:cs typeface="Arial" panose="020B0604020202020204" pitchFamily="34" charset="0"/>
              </a:rPr>
              <a:t> for Image processing.</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Model inference (running predictions on new data).</a:t>
            </a:r>
          </a:p>
        </p:txBody>
      </p:sp>
      <p:pic>
        <p:nvPicPr>
          <p:cNvPr id="6" name="Picture 5">
            <a:extLst>
              <a:ext uri="{FF2B5EF4-FFF2-40B4-BE49-F238E27FC236}">
                <a16:creationId xmlns:a16="http://schemas.microsoft.com/office/drawing/2014/main" id="{245651D7-30B4-B1F2-A3B1-4F5817CB8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3" y="2392448"/>
            <a:ext cx="2537373" cy="192081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78919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C10195-CD19-5A46-931D-236AE14544F3}"/>
              </a:ext>
            </a:extLst>
          </p:cNvPr>
          <p:cNvSpPr txBox="1"/>
          <p:nvPr/>
        </p:nvSpPr>
        <p:spPr>
          <a:xfrm>
            <a:off x="2414823" y="0"/>
            <a:ext cx="73623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DATASET FLOWCHART:</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pic>
        <p:nvPicPr>
          <p:cNvPr id="5" name="Picture 4">
            <a:extLst>
              <a:ext uri="{FF2B5EF4-FFF2-40B4-BE49-F238E27FC236}">
                <a16:creationId xmlns:a16="http://schemas.microsoft.com/office/drawing/2014/main" id="{3DBB08A5-9016-F276-D148-6D1F2CCFE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83" y="842705"/>
            <a:ext cx="11457432" cy="5473065"/>
          </a:xfrm>
          <a:prstGeom prst="rect">
            <a:avLst/>
          </a:prstGeom>
        </p:spPr>
      </p:pic>
    </p:spTree>
    <p:extLst>
      <p:ext uri="{BB962C8B-B14F-4D97-AF65-F5344CB8AC3E}">
        <p14:creationId xmlns:p14="http://schemas.microsoft.com/office/powerpoint/2010/main" val="484466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8A678B-4FD1-2483-6A8C-83EE39E5FB41}"/>
              </a:ext>
            </a:extLst>
          </p:cNvPr>
          <p:cNvGrpSpPr/>
          <p:nvPr/>
        </p:nvGrpSpPr>
        <p:grpSpPr>
          <a:xfrm>
            <a:off x="970813" y="1337014"/>
            <a:ext cx="9992844" cy="5036354"/>
            <a:chOff x="0" y="0"/>
            <a:chExt cx="7193280" cy="5013960"/>
          </a:xfrm>
        </p:grpSpPr>
        <p:grpSp>
          <p:nvGrpSpPr>
            <p:cNvPr id="4" name="Group 3">
              <a:extLst>
                <a:ext uri="{FF2B5EF4-FFF2-40B4-BE49-F238E27FC236}">
                  <a16:creationId xmlns:a16="http://schemas.microsoft.com/office/drawing/2014/main" id="{A59E9761-52A5-B0D7-ACCC-27E4746BC41D}"/>
                </a:ext>
              </a:extLst>
            </p:cNvPr>
            <p:cNvGrpSpPr/>
            <p:nvPr/>
          </p:nvGrpSpPr>
          <p:grpSpPr>
            <a:xfrm>
              <a:off x="60960" y="144780"/>
              <a:ext cx="7056120" cy="4693006"/>
              <a:chOff x="0" y="0"/>
              <a:chExt cx="7056120" cy="4693006"/>
            </a:xfrm>
          </p:grpSpPr>
          <p:sp>
            <p:nvSpPr>
              <p:cNvPr id="12" name="Text Box 24">
                <a:extLst>
                  <a:ext uri="{FF2B5EF4-FFF2-40B4-BE49-F238E27FC236}">
                    <a16:creationId xmlns:a16="http://schemas.microsoft.com/office/drawing/2014/main" id="{A57A243F-85DD-B8D5-A03C-D6A2ABE276B5}"/>
                  </a:ext>
                </a:extLst>
              </p:cNvPr>
              <p:cNvSpPr txBox="1"/>
              <p:nvPr/>
            </p:nvSpPr>
            <p:spPr>
              <a:xfrm>
                <a:off x="3947160" y="83820"/>
                <a:ext cx="1211580" cy="31242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    </a:t>
                </a:r>
                <a:r>
                  <a:rPr lang="en-US" sz="1400" kern="100">
                    <a:effectLst/>
                    <a:latin typeface="Aptos" panose="020B0004020202020204" pitchFamily="34" charset="0"/>
                    <a:ea typeface="Aptos" panose="020B0004020202020204" pitchFamily="34" charset="0"/>
                    <a:cs typeface="Times New Roman" panose="02020603050405020304" pitchFamily="18" charset="0"/>
                  </a:rPr>
                  <a:t>Datasets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13" name="Group 12">
                <a:extLst>
                  <a:ext uri="{FF2B5EF4-FFF2-40B4-BE49-F238E27FC236}">
                    <a16:creationId xmlns:a16="http://schemas.microsoft.com/office/drawing/2014/main" id="{86FD22E4-8231-CA9C-4A78-DCDDA9FD2026}"/>
                  </a:ext>
                </a:extLst>
              </p:cNvPr>
              <p:cNvGrpSpPr/>
              <p:nvPr/>
            </p:nvGrpSpPr>
            <p:grpSpPr>
              <a:xfrm>
                <a:off x="0" y="0"/>
                <a:ext cx="7056120" cy="4693006"/>
                <a:chOff x="0" y="0"/>
                <a:chExt cx="7056120" cy="4693006"/>
              </a:xfrm>
            </p:grpSpPr>
            <p:sp>
              <p:nvSpPr>
                <p:cNvPr id="14" name="Text Box 28">
                  <a:extLst>
                    <a:ext uri="{FF2B5EF4-FFF2-40B4-BE49-F238E27FC236}">
                      <a16:creationId xmlns:a16="http://schemas.microsoft.com/office/drawing/2014/main" id="{D38444FC-6AE4-C61B-FFFC-3B5041613155}"/>
                    </a:ext>
                  </a:extLst>
                </p:cNvPr>
                <p:cNvSpPr txBox="1"/>
                <p:nvPr/>
              </p:nvSpPr>
              <p:spPr>
                <a:xfrm>
                  <a:off x="6499860" y="1348740"/>
                  <a:ext cx="449580" cy="1074420"/>
                </a:xfrm>
                <a:prstGeom prst="rect">
                  <a:avLst/>
                </a:prstGeom>
                <a:solidFill>
                  <a:schemeClr val="lt1"/>
                </a:solidFill>
                <a:ln w="6350">
                  <a:noFill/>
                </a:ln>
              </p:spPr>
              <p:txBody>
                <a:bodyPr rot="0" spcFirstLastPara="0" vert="vert" wrap="square" lIns="91440" tIns="45720" rIns="91440" bIns="45720" numCol="1" spcCol="0" rtlCol="0" fromWordArt="0" anchor="t" anchorCtr="0" forceAA="0" compatLnSpc="1">
                  <a:prstTxWarp prst="textNoShape">
                    <a:avLst/>
                  </a:prstTxWarp>
                  <a:noAutofit/>
                </a:bodyPr>
                <a:lstStyle/>
                <a:p>
                  <a:pPr>
                    <a:lnSpc>
                      <a:spcPct val="115000"/>
                    </a:lnSpc>
                    <a:spcAft>
                      <a:spcPts val="800"/>
                    </a:spcAft>
                  </a:pPr>
                  <a:r>
                    <a:rPr lang="en-US" sz="1400" kern="100">
                      <a:effectLst/>
                      <a:latin typeface="Aptos" panose="020B0004020202020204" pitchFamily="34" charset="0"/>
                      <a:ea typeface="Aptos" panose="020B0004020202020204" pitchFamily="34" charset="0"/>
                      <a:cs typeface="Times New Roman" panose="02020603050405020304" pitchFamily="18" charset="0"/>
                    </a:rPr>
                    <a:t>Training data</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89809CD6-440C-3138-9C8B-E6DF2D278160}"/>
                    </a:ext>
                  </a:extLst>
                </p:cNvPr>
                <p:cNvGrpSpPr/>
                <p:nvPr/>
              </p:nvGrpSpPr>
              <p:grpSpPr>
                <a:xfrm>
                  <a:off x="0" y="0"/>
                  <a:ext cx="7056120" cy="4693006"/>
                  <a:chOff x="0" y="0"/>
                  <a:chExt cx="7056120" cy="4693006"/>
                </a:xfrm>
              </p:grpSpPr>
              <p:cxnSp>
                <p:nvCxnSpPr>
                  <p:cNvPr id="16" name="Straight Arrow Connector 15">
                    <a:extLst>
                      <a:ext uri="{FF2B5EF4-FFF2-40B4-BE49-F238E27FC236}">
                        <a16:creationId xmlns:a16="http://schemas.microsoft.com/office/drawing/2014/main" id="{48A2642D-BFAE-79F0-8317-3F32AE8CD81B}"/>
                      </a:ext>
                    </a:extLst>
                  </p:cNvPr>
                  <p:cNvCxnSpPr/>
                  <p:nvPr/>
                </p:nvCxnSpPr>
                <p:spPr>
                  <a:xfrm flipV="1">
                    <a:off x="2567940" y="1280160"/>
                    <a:ext cx="7620" cy="662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4F6639D7-FF1C-0170-D6F3-B7455C0B4A8E}"/>
                      </a:ext>
                    </a:extLst>
                  </p:cNvPr>
                  <p:cNvGrpSpPr/>
                  <p:nvPr/>
                </p:nvGrpSpPr>
                <p:grpSpPr>
                  <a:xfrm>
                    <a:off x="0" y="0"/>
                    <a:ext cx="7056120" cy="4693006"/>
                    <a:chOff x="0" y="0"/>
                    <a:chExt cx="7056120" cy="4693006"/>
                  </a:xfrm>
                </p:grpSpPr>
                <p:sp>
                  <p:nvSpPr>
                    <p:cNvPr id="18" name="Text Box 22">
                      <a:extLst>
                        <a:ext uri="{FF2B5EF4-FFF2-40B4-BE49-F238E27FC236}">
                          <a16:creationId xmlns:a16="http://schemas.microsoft.com/office/drawing/2014/main" id="{7B563A6B-B365-301C-561E-EF8318A60FA1}"/>
                        </a:ext>
                      </a:extLst>
                    </p:cNvPr>
                    <p:cNvSpPr txBox="1"/>
                    <p:nvPr/>
                  </p:nvSpPr>
                  <p:spPr>
                    <a:xfrm>
                      <a:off x="0" y="1173480"/>
                      <a:ext cx="1051560" cy="2895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        </a:t>
                      </a:r>
                      <a:r>
                        <a:rPr lang="en-US" sz="1400" kern="100">
                          <a:effectLst/>
                          <a:latin typeface="Aptos" panose="020B0004020202020204" pitchFamily="34" charset="0"/>
                          <a:ea typeface="Aptos" panose="020B0004020202020204" pitchFamily="34" charset="0"/>
                          <a:cs typeface="Times New Roman" panose="02020603050405020304" pitchFamily="18" charset="0"/>
                        </a:rPr>
                        <a:t>User</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19" name="Group 18">
                      <a:extLst>
                        <a:ext uri="{FF2B5EF4-FFF2-40B4-BE49-F238E27FC236}">
                          <a16:creationId xmlns:a16="http://schemas.microsoft.com/office/drawing/2014/main" id="{26558905-4F23-4461-DC24-44FA9D8C7B17}"/>
                        </a:ext>
                      </a:extLst>
                    </p:cNvPr>
                    <p:cNvGrpSpPr/>
                    <p:nvPr/>
                  </p:nvGrpSpPr>
                  <p:grpSpPr>
                    <a:xfrm>
                      <a:off x="91440" y="0"/>
                      <a:ext cx="6964680" cy="4693006"/>
                      <a:chOff x="0" y="0"/>
                      <a:chExt cx="6964680" cy="4693006"/>
                    </a:xfrm>
                  </p:grpSpPr>
                  <p:grpSp>
                    <p:nvGrpSpPr>
                      <p:cNvPr id="20" name="Group 19">
                        <a:extLst>
                          <a:ext uri="{FF2B5EF4-FFF2-40B4-BE49-F238E27FC236}">
                            <a16:creationId xmlns:a16="http://schemas.microsoft.com/office/drawing/2014/main" id="{155B0291-A8E8-0280-E1F3-807221A76A69}"/>
                          </a:ext>
                        </a:extLst>
                      </p:cNvPr>
                      <p:cNvGrpSpPr/>
                      <p:nvPr/>
                    </p:nvGrpSpPr>
                    <p:grpSpPr>
                      <a:xfrm>
                        <a:off x="5425440" y="1341120"/>
                        <a:ext cx="899160" cy="2834640"/>
                        <a:chOff x="0" y="0"/>
                        <a:chExt cx="899160" cy="2834640"/>
                      </a:xfrm>
                    </p:grpSpPr>
                    <p:cxnSp>
                      <p:nvCxnSpPr>
                        <p:cNvPr id="49" name="Straight Arrow Connector 48">
                          <a:extLst>
                            <a:ext uri="{FF2B5EF4-FFF2-40B4-BE49-F238E27FC236}">
                              <a16:creationId xmlns:a16="http://schemas.microsoft.com/office/drawing/2014/main" id="{C8979702-984F-C532-0E07-49855C85B6A4}"/>
                            </a:ext>
                          </a:extLst>
                        </p:cNvPr>
                        <p:cNvCxnSpPr/>
                        <p:nvPr/>
                      </p:nvCxnSpPr>
                      <p:spPr>
                        <a:xfrm flipH="1">
                          <a:off x="0" y="2811780"/>
                          <a:ext cx="8991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50" name="Group 49">
                          <a:extLst>
                            <a:ext uri="{FF2B5EF4-FFF2-40B4-BE49-F238E27FC236}">
                              <a16:creationId xmlns:a16="http://schemas.microsoft.com/office/drawing/2014/main" id="{763EB76F-4DB3-7D13-8B17-0FA8B5100EA4}"/>
                            </a:ext>
                          </a:extLst>
                        </p:cNvPr>
                        <p:cNvGrpSpPr/>
                        <p:nvPr/>
                      </p:nvGrpSpPr>
                      <p:grpSpPr>
                        <a:xfrm>
                          <a:off x="853440" y="0"/>
                          <a:ext cx="45720" cy="2834640"/>
                          <a:chOff x="601980" y="0"/>
                          <a:chExt cx="45720" cy="2834640"/>
                        </a:xfrm>
                      </p:grpSpPr>
                      <p:cxnSp>
                        <p:nvCxnSpPr>
                          <p:cNvPr id="51" name="Straight Connector 50">
                            <a:extLst>
                              <a:ext uri="{FF2B5EF4-FFF2-40B4-BE49-F238E27FC236}">
                                <a16:creationId xmlns:a16="http://schemas.microsoft.com/office/drawing/2014/main" id="{E0438DB0-340D-994A-0D91-72FEB9309999}"/>
                              </a:ext>
                            </a:extLst>
                          </p:cNvPr>
                          <p:cNvCxnSpPr/>
                          <p:nvPr/>
                        </p:nvCxnSpPr>
                        <p:spPr>
                          <a:xfrm>
                            <a:off x="647700" y="2164080"/>
                            <a:ext cx="0" cy="670560"/>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BF1DCB41-AA82-A2F9-EEA1-AFF7BBBB7B73}"/>
                              </a:ext>
                            </a:extLst>
                          </p:cNvPr>
                          <p:cNvCxnSpPr/>
                          <p:nvPr/>
                        </p:nvCxnSpPr>
                        <p:spPr>
                          <a:xfrm>
                            <a:off x="601980" y="0"/>
                            <a:ext cx="0" cy="899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grpSp>
                    <p:nvGrpSpPr>
                      <p:cNvPr id="21" name="Group 20">
                        <a:extLst>
                          <a:ext uri="{FF2B5EF4-FFF2-40B4-BE49-F238E27FC236}">
                            <a16:creationId xmlns:a16="http://schemas.microsoft.com/office/drawing/2014/main" id="{8085C0BF-B22F-02D3-30D2-96A2F0991BF2}"/>
                          </a:ext>
                        </a:extLst>
                      </p:cNvPr>
                      <p:cNvGrpSpPr/>
                      <p:nvPr/>
                    </p:nvGrpSpPr>
                    <p:grpSpPr>
                      <a:xfrm>
                        <a:off x="0" y="0"/>
                        <a:ext cx="6964680" cy="4693006"/>
                        <a:chOff x="0" y="0"/>
                        <a:chExt cx="6964680" cy="4693006"/>
                      </a:xfrm>
                    </p:grpSpPr>
                    <p:sp>
                      <p:nvSpPr>
                        <p:cNvPr id="22" name="Text Box 26">
                          <a:extLst>
                            <a:ext uri="{FF2B5EF4-FFF2-40B4-BE49-F238E27FC236}">
                              <a16:creationId xmlns:a16="http://schemas.microsoft.com/office/drawing/2014/main" id="{E01F0B10-FDE2-101D-0189-848EBF9FB676}"/>
                            </a:ext>
                          </a:extLst>
                        </p:cNvPr>
                        <p:cNvSpPr txBox="1"/>
                        <p:nvPr/>
                      </p:nvSpPr>
                      <p:spPr>
                        <a:xfrm>
                          <a:off x="5052060" y="2560320"/>
                          <a:ext cx="800100" cy="5562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800"/>
                            </a:spcAf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200" kern="100" dirty="0">
                              <a:latin typeface="Aptos" panose="020B0004020202020204" pitchFamily="34" charset="0"/>
                              <a:ea typeface="Aptos" panose="020B0004020202020204" pitchFamily="34" charset="0"/>
                              <a:cs typeface="Times New Roman" panose="02020603050405020304" pitchFamily="18" charset="0"/>
                            </a:rPr>
                            <a:t>CNN (Sequential)</a:t>
                          </a:r>
                        </a:p>
                        <a:p>
                          <a:pPr>
                            <a:lnSpc>
                              <a:spcPct val="115000"/>
                            </a:lnSpc>
                            <a:spcAft>
                              <a:spcPts val="800"/>
                            </a:spcAft>
                          </a:pP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3" name="Group 22">
                          <a:extLst>
                            <a:ext uri="{FF2B5EF4-FFF2-40B4-BE49-F238E27FC236}">
                              <a16:creationId xmlns:a16="http://schemas.microsoft.com/office/drawing/2014/main" id="{03FA76CC-82E8-1CBA-2534-C8C55B6A62F6}"/>
                            </a:ext>
                          </a:extLst>
                        </p:cNvPr>
                        <p:cNvGrpSpPr/>
                        <p:nvPr/>
                      </p:nvGrpSpPr>
                      <p:grpSpPr>
                        <a:xfrm>
                          <a:off x="0" y="0"/>
                          <a:ext cx="6964680" cy="4693006"/>
                          <a:chOff x="0" y="0"/>
                          <a:chExt cx="6964680" cy="4693006"/>
                        </a:xfrm>
                      </p:grpSpPr>
                      <p:grpSp>
                        <p:nvGrpSpPr>
                          <p:cNvPr id="24" name="Group 23">
                            <a:extLst>
                              <a:ext uri="{FF2B5EF4-FFF2-40B4-BE49-F238E27FC236}">
                                <a16:creationId xmlns:a16="http://schemas.microsoft.com/office/drawing/2014/main" id="{590AA2C9-BF50-E3AA-2D97-08065EB4D91C}"/>
                              </a:ext>
                            </a:extLst>
                          </p:cNvPr>
                          <p:cNvGrpSpPr/>
                          <p:nvPr/>
                        </p:nvGrpSpPr>
                        <p:grpSpPr>
                          <a:xfrm>
                            <a:off x="1752600" y="1211580"/>
                            <a:ext cx="3609078" cy="3481426"/>
                            <a:chOff x="15240" y="0"/>
                            <a:chExt cx="3609078" cy="3481426"/>
                          </a:xfrm>
                        </p:grpSpPr>
                        <p:sp>
                          <p:nvSpPr>
                            <p:cNvPr id="39" name="Text Box 27">
                              <a:extLst>
                                <a:ext uri="{FF2B5EF4-FFF2-40B4-BE49-F238E27FC236}">
                                  <a16:creationId xmlns:a16="http://schemas.microsoft.com/office/drawing/2014/main" id="{4B02E3D3-AA71-1D01-D883-A9B0936DFCF1}"/>
                                </a:ext>
                              </a:extLst>
                            </p:cNvPr>
                            <p:cNvSpPr txBox="1"/>
                            <p:nvPr/>
                          </p:nvSpPr>
                          <p:spPr>
                            <a:xfrm>
                              <a:off x="2141220" y="541020"/>
                              <a:ext cx="403860" cy="1264920"/>
                            </a:xfrm>
                            <a:prstGeom prst="rect">
                              <a:avLst/>
                            </a:prstGeom>
                            <a:solidFill>
                              <a:schemeClr val="lt1"/>
                            </a:solidFill>
                            <a:ln w="6350">
                              <a:noFill/>
                            </a:ln>
                          </p:spPr>
                          <p:txBody>
                            <a:bodyPr rot="0" spcFirstLastPara="0" vert="vert" wrap="square" lIns="91440" tIns="45720" rIns="91440" bIns="45720" numCol="1" spcCol="0" rtlCol="0" fromWordArt="0" anchor="t" anchorCtr="0" forceAA="0" compatLnSpc="1">
                              <a:prstTxWarp prst="textNoShape">
                                <a:avLst/>
                              </a:prstTxWarp>
                              <a:noAutofit/>
                            </a:bodyPr>
                            <a:lstStyle/>
                            <a:p>
                              <a:pPr>
                                <a:lnSpc>
                                  <a:spcPct val="115000"/>
                                </a:lnSpc>
                                <a:spcAft>
                                  <a:spcPts val="800"/>
                                </a:spcAft>
                              </a:pPr>
                              <a:r>
                                <a:rPr lang="en-US" sz="1400" kern="100">
                                  <a:effectLst/>
                                  <a:latin typeface="Aptos" panose="020B0004020202020204" pitchFamily="34" charset="0"/>
                                  <a:ea typeface="Aptos" panose="020B0004020202020204" pitchFamily="34" charset="0"/>
                                  <a:cs typeface="Times New Roman" panose="02020603050405020304" pitchFamily="18" charset="0"/>
                                </a:rPr>
                                <a:t>Testing data</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40" name="Group 39">
                              <a:extLst>
                                <a:ext uri="{FF2B5EF4-FFF2-40B4-BE49-F238E27FC236}">
                                  <a16:creationId xmlns:a16="http://schemas.microsoft.com/office/drawing/2014/main" id="{3EB583BB-995C-BB8E-EA8A-53BD9A1127BF}"/>
                                </a:ext>
                              </a:extLst>
                            </p:cNvPr>
                            <p:cNvGrpSpPr/>
                            <p:nvPr/>
                          </p:nvGrpSpPr>
                          <p:grpSpPr>
                            <a:xfrm>
                              <a:off x="15240" y="0"/>
                              <a:ext cx="3609078" cy="3481426"/>
                              <a:chOff x="15240" y="0"/>
                              <a:chExt cx="3609078" cy="3481426"/>
                            </a:xfrm>
                          </p:grpSpPr>
                          <p:grpSp>
                            <p:nvGrpSpPr>
                              <p:cNvPr id="41" name="Group 40">
                                <a:extLst>
                                  <a:ext uri="{FF2B5EF4-FFF2-40B4-BE49-F238E27FC236}">
                                    <a16:creationId xmlns:a16="http://schemas.microsoft.com/office/drawing/2014/main" id="{A70360FA-43A3-D087-8264-9B1278C5799A}"/>
                                  </a:ext>
                                </a:extLst>
                              </p:cNvPr>
                              <p:cNvGrpSpPr/>
                              <p:nvPr/>
                            </p:nvGrpSpPr>
                            <p:grpSpPr>
                              <a:xfrm>
                                <a:off x="15240" y="864869"/>
                                <a:ext cx="3609078" cy="2616557"/>
                                <a:chOff x="15240" y="-49531"/>
                                <a:chExt cx="3609078" cy="2616557"/>
                              </a:xfrm>
                            </p:grpSpPr>
                            <p:sp>
                              <p:nvSpPr>
                                <p:cNvPr id="43" name="Text Box 9">
                                  <a:extLst>
                                    <a:ext uri="{FF2B5EF4-FFF2-40B4-BE49-F238E27FC236}">
                                      <a16:creationId xmlns:a16="http://schemas.microsoft.com/office/drawing/2014/main" id="{4D957F4F-6531-468C-2F56-A406BB0AF9A2}"/>
                                    </a:ext>
                                  </a:extLst>
                                </p:cNvPr>
                                <p:cNvSpPr txBox="1"/>
                                <p:nvPr/>
                              </p:nvSpPr>
                              <p:spPr>
                                <a:xfrm>
                                  <a:off x="1551678" y="1721206"/>
                                  <a:ext cx="2072640" cy="8458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800"/>
                                    </a:spcAft>
                                  </a:pPr>
                                  <a:r>
                                    <a:rPr lang="en-IN" kern="100" dirty="0">
                                      <a:effectLst/>
                                      <a:latin typeface="Aptos" panose="020B0004020202020204" pitchFamily="34" charset="0"/>
                                      <a:ea typeface="Aptos" panose="020B0004020202020204" pitchFamily="34" charset="0"/>
                                      <a:cs typeface="Times New Roman" panose="02020603050405020304" pitchFamily="18" charset="0"/>
                                    </a:rPr>
                                    <a:t>VALIDATION </a:t>
                                  </a:r>
                                  <a:r>
                                    <a:rPr lang="en-IN" kern="100" dirty="0">
                                      <a:latin typeface="Aptos" panose="020B0004020202020204" pitchFamily="34" charset="0"/>
                                      <a:ea typeface="Aptos" panose="020B0004020202020204" pitchFamily="34" charset="0"/>
                                      <a:cs typeface="Times New Roman" panose="02020603050405020304" pitchFamily="18" charset="0"/>
                                    </a:rPr>
                                    <a:t>OF CNN MODEL</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44" name="Group 43">
                                  <a:extLst>
                                    <a:ext uri="{FF2B5EF4-FFF2-40B4-BE49-F238E27FC236}">
                                      <a16:creationId xmlns:a16="http://schemas.microsoft.com/office/drawing/2014/main" id="{C0D941F1-FF48-9566-364E-226E1C768C66}"/>
                                    </a:ext>
                                  </a:extLst>
                                </p:cNvPr>
                                <p:cNvGrpSpPr/>
                                <p:nvPr/>
                              </p:nvGrpSpPr>
                              <p:grpSpPr>
                                <a:xfrm>
                                  <a:off x="15240" y="-49531"/>
                                  <a:ext cx="1536438" cy="2205991"/>
                                  <a:chOff x="15240" y="-49531"/>
                                  <a:chExt cx="1536438" cy="2205991"/>
                                </a:xfrm>
                              </p:grpSpPr>
                              <p:cxnSp>
                                <p:nvCxnSpPr>
                                  <p:cNvPr id="45" name="Straight Connector 44">
                                    <a:extLst>
                                      <a:ext uri="{FF2B5EF4-FFF2-40B4-BE49-F238E27FC236}">
                                        <a16:creationId xmlns:a16="http://schemas.microsoft.com/office/drawing/2014/main" id="{3BD2A9B6-9343-FDA2-B460-D20F425730CB}"/>
                                      </a:ext>
                                    </a:extLst>
                                  </p:cNvPr>
                                  <p:cNvCxnSpPr/>
                                  <p:nvPr/>
                                </p:nvCxnSpPr>
                                <p:spPr>
                                  <a:xfrm flipH="1">
                                    <a:off x="731520" y="2148840"/>
                                    <a:ext cx="716280" cy="0"/>
                                  </a:xfrm>
                                  <a:prstGeom prst="line">
                                    <a:avLst/>
                                  </a:prstGeom>
                                </p:spPr>
                                <p:style>
                                  <a:lnRef idx="3">
                                    <a:schemeClr val="dk1"/>
                                  </a:lnRef>
                                  <a:fillRef idx="0">
                                    <a:schemeClr val="dk1"/>
                                  </a:fillRef>
                                  <a:effectRef idx="2">
                                    <a:schemeClr val="dk1"/>
                                  </a:effectRef>
                                  <a:fontRef idx="minor">
                                    <a:schemeClr val="tx1"/>
                                  </a:fontRef>
                                </p:style>
                              </p:cxnSp>
                              <p:grpSp>
                                <p:nvGrpSpPr>
                                  <p:cNvPr id="46" name="Group 45">
                                    <a:extLst>
                                      <a:ext uri="{FF2B5EF4-FFF2-40B4-BE49-F238E27FC236}">
                                        <a16:creationId xmlns:a16="http://schemas.microsoft.com/office/drawing/2014/main" id="{16A7CBFC-27AB-79B7-4F76-8A9AC791EBC8}"/>
                                      </a:ext>
                                    </a:extLst>
                                  </p:cNvPr>
                                  <p:cNvGrpSpPr/>
                                  <p:nvPr/>
                                </p:nvGrpSpPr>
                                <p:grpSpPr>
                                  <a:xfrm>
                                    <a:off x="15240" y="-49531"/>
                                    <a:ext cx="1536438" cy="2205991"/>
                                    <a:chOff x="15240" y="-49531"/>
                                    <a:chExt cx="1536438" cy="2205991"/>
                                  </a:xfrm>
                                </p:grpSpPr>
                                <p:sp>
                                  <p:nvSpPr>
                                    <p:cNvPr id="47" name="Text Box 8">
                                      <a:extLst>
                                        <a:ext uri="{FF2B5EF4-FFF2-40B4-BE49-F238E27FC236}">
                                          <a16:creationId xmlns:a16="http://schemas.microsoft.com/office/drawing/2014/main" id="{73D0F844-9AD0-3FA3-2741-4AA6444CB2F0}"/>
                                        </a:ext>
                                      </a:extLst>
                                    </p:cNvPr>
                                    <p:cNvSpPr txBox="1"/>
                                    <p:nvPr/>
                                  </p:nvSpPr>
                                  <p:spPr>
                                    <a:xfrm>
                                      <a:off x="15240" y="-49531"/>
                                      <a:ext cx="1536438" cy="769621"/>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Result  prediction</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EA527923-CAB3-B187-0DCC-BAEAA781F6C3}"/>
                                        </a:ext>
                                      </a:extLst>
                                    </p:cNvPr>
                                    <p:cNvCxnSpPr/>
                                    <p:nvPr/>
                                  </p:nvCxnSpPr>
                                  <p:spPr>
                                    <a:xfrm flipV="1">
                                      <a:off x="731520" y="861060"/>
                                      <a:ext cx="0" cy="1295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grpSp>
                          <p:cxnSp>
                            <p:nvCxnSpPr>
                              <p:cNvPr id="42" name="Straight Arrow Connector 41">
                                <a:extLst>
                                  <a:ext uri="{FF2B5EF4-FFF2-40B4-BE49-F238E27FC236}">
                                    <a16:creationId xmlns:a16="http://schemas.microsoft.com/office/drawing/2014/main" id="{73AD0889-84A4-2D93-3C70-4C02D0FC3591}"/>
                                  </a:ext>
                                </a:extLst>
                              </p:cNvPr>
                              <p:cNvCxnSpPr/>
                              <p:nvPr/>
                            </p:nvCxnSpPr>
                            <p:spPr>
                              <a:xfrm>
                                <a:off x="2705100" y="0"/>
                                <a:ext cx="0" cy="2567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grpSp>
                        <p:nvGrpSpPr>
                          <p:cNvPr id="25" name="Group 24">
                            <a:extLst>
                              <a:ext uri="{FF2B5EF4-FFF2-40B4-BE49-F238E27FC236}">
                                <a16:creationId xmlns:a16="http://schemas.microsoft.com/office/drawing/2014/main" id="{173B6AFE-A2F5-A353-9389-117111B1ACA5}"/>
                              </a:ext>
                            </a:extLst>
                          </p:cNvPr>
                          <p:cNvGrpSpPr/>
                          <p:nvPr/>
                        </p:nvGrpSpPr>
                        <p:grpSpPr>
                          <a:xfrm>
                            <a:off x="0" y="0"/>
                            <a:ext cx="6964680" cy="1280160"/>
                            <a:chOff x="0" y="0"/>
                            <a:chExt cx="6964680" cy="1280160"/>
                          </a:xfrm>
                        </p:grpSpPr>
                        <p:cxnSp>
                          <p:nvCxnSpPr>
                            <p:cNvPr id="26" name="Straight Arrow Connector 25">
                              <a:extLst>
                                <a:ext uri="{FF2B5EF4-FFF2-40B4-BE49-F238E27FC236}">
                                  <a16:creationId xmlns:a16="http://schemas.microsoft.com/office/drawing/2014/main" id="{4ECDC307-F6A5-5E27-79BB-90BF1A621ACE}"/>
                                </a:ext>
                              </a:extLst>
                            </p:cNvPr>
                            <p:cNvCxnSpPr/>
                            <p:nvPr/>
                          </p:nvCxnSpPr>
                          <p:spPr>
                            <a:xfrm>
                              <a:off x="883920" y="571500"/>
                              <a:ext cx="10439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28FA8987-792F-EB90-E82F-5A7156999826}"/>
                                </a:ext>
                              </a:extLst>
                            </p:cNvPr>
                            <p:cNvCxnSpPr/>
                            <p:nvPr/>
                          </p:nvCxnSpPr>
                          <p:spPr>
                            <a:xfrm flipH="1">
                              <a:off x="883920" y="899160"/>
                              <a:ext cx="10058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 name="Group 27">
                              <a:extLst>
                                <a:ext uri="{FF2B5EF4-FFF2-40B4-BE49-F238E27FC236}">
                                  <a16:creationId xmlns:a16="http://schemas.microsoft.com/office/drawing/2014/main" id="{4C9FB8B4-B25B-2A3E-2DA9-5A20386ED7F7}"/>
                                </a:ext>
                              </a:extLst>
                            </p:cNvPr>
                            <p:cNvGrpSpPr/>
                            <p:nvPr/>
                          </p:nvGrpSpPr>
                          <p:grpSpPr>
                            <a:xfrm>
                              <a:off x="0" y="0"/>
                              <a:ext cx="6964680" cy="1280160"/>
                              <a:chOff x="0" y="0"/>
                              <a:chExt cx="6964680" cy="1280160"/>
                            </a:xfrm>
                          </p:grpSpPr>
                          <p:grpSp>
                            <p:nvGrpSpPr>
                              <p:cNvPr id="31" name="Group 30">
                                <a:extLst>
                                  <a:ext uri="{FF2B5EF4-FFF2-40B4-BE49-F238E27FC236}">
                                    <a16:creationId xmlns:a16="http://schemas.microsoft.com/office/drawing/2014/main" id="{E9162C48-B0B5-934F-5213-5E4277B875D1}"/>
                                  </a:ext>
                                </a:extLst>
                              </p:cNvPr>
                              <p:cNvGrpSpPr/>
                              <p:nvPr/>
                            </p:nvGrpSpPr>
                            <p:grpSpPr>
                              <a:xfrm>
                                <a:off x="0" y="38100"/>
                                <a:ext cx="3451860" cy="1150620"/>
                                <a:chOff x="0" y="22860"/>
                                <a:chExt cx="3451860" cy="1150620"/>
                              </a:xfrm>
                            </p:grpSpPr>
                            <p:pic>
                              <p:nvPicPr>
                                <p:cNvPr id="36" name="Picture 35" descr="A blue and purple circle with a black and white computer screen&#10;&#10;Description automatically generated">
                                  <a:extLst>
                                    <a:ext uri="{FF2B5EF4-FFF2-40B4-BE49-F238E27FC236}">
                                      <a16:creationId xmlns:a16="http://schemas.microsoft.com/office/drawing/2014/main" id="{D781AC3D-9C0D-25E2-8572-7124776AD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820" y="304800"/>
                                  <a:ext cx="1020445" cy="853440"/>
                                </a:xfrm>
                                <a:prstGeom prst="rect">
                                  <a:avLst/>
                                </a:prstGeom>
                              </p:spPr>
                            </p:pic>
                            <p:pic>
                              <p:nvPicPr>
                                <p:cNvPr id="37" name="Picture 36">
                                  <a:extLst>
                                    <a:ext uri="{FF2B5EF4-FFF2-40B4-BE49-F238E27FC236}">
                                      <a16:creationId xmlns:a16="http://schemas.microsoft.com/office/drawing/2014/main" id="{BA30F2B4-0DBB-E8BC-0DE2-D3CAEC7732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35280"/>
                                  <a:ext cx="883920" cy="838200"/>
                                </a:xfrm>
                                <a:prstGeom prst="rect">
                                  <a:avLst/>
                                </a:prstGeom>
                              </p:spPr>
                            </p:pic>
                            <p:sp>
                              <p:nvSpPr>
                                <p:cNvPr id="38" name="Text Box 23">
                                  <a:extLst>
                                    <a:ext uri="{FF2B5EF4-FFF2-40B4-BE49-F238E27FC236}">
                                      <a16:creationId xmlns:a16="http://schemas.microsoft.com/office/drawing/2014/main" id="{CA4E6289-C06A-5CB3-4E90-F90F4EFDAEAC}"/>
                                    </a:ext>
                                  </a:extLst>
                                </p:cNvPr>
                                <p:cNvSpPr txBox="1"/>
                                <p:nvPr/>
                              </p:nvSpPr>
                              <p:spPr>
                                <a:xfrm>
                                  <a:off x="2087880" y="22860"/>
                                  <a:ext cx="1363980" cy="27432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800"/>
                                    </a:spcAft>
                                  </a:pPr>
                                  <a:r>
                                    <a:rPr lang="en-US" sz="1400" kern="100">
                                      <a:effectLst/>
                                      <a:latin typeface="Aptos" panose="020B0004020202020204" pitchFamily="34" charset="0"/>
                                      <a:ea typeface="Aptos" panose="020B0004020202020204" pitchFamily="34" charset="0"/>
                                      <a:cs typeface="Times New Roman" panose="02020603050405020304" pitchFamily="18" charset="0"/>
                                    </a:rPr>
                                    <a:t>User Interface</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46704DA9-EB41-2AB6-899D-6F4FF9AC5C68}"/>
                                  </a:ext>
                                </a:extLst>
                              </p:cNvPr>
                              <p:cNvGrpSpPr/>
                              <p:nvPr/>
                            </p:nvGrpSpPr>
                            <p:grpSpPr>
                              <a:xfrm>
                                <a:off x="4030980" y="0"/>
                                <a:ext cx="2933700" cy="1280160"/>
                                <a:chOff x="0" y="0"/>
                                <a:chExt cx="2933700" cy="1280160"/>
                              </a:xfrm>
                            </p:grpSpPr>
                            <p:pic>
                              <p:nvPicPr>
                                <p:cNvPr id="33" name="Picture 32" descr="A blue and black logo&#10;&#10;Description automatically generated">
                                  <a:extLst>
                                    <a:ext uri="{FF2B5EF4-FFF2-40B4-BE49-F238E27FC236}">
                                      <a16:creationId xmlns:a16="http://schemas.microsoft.com/office/drawing/2014/main" id="{3EC3CBDF-03EF-8427-9F14-E21A21C426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0" y="381000"/>
                                  <a:ext cx="755015" cy="791845"/>
                                </a:xfrm>
                                <a:prstGeom prst="rect">
                                  <a:avLst/>
                                </a:prstGeom>
                              </p:spPr>
                            </p:pic>
                            <p:pic>
                              <p:nvPicPr>
                                <p:cNvPr id="34" name="Picture 33">
                                  <a:extLst>
                                    <a:ext uri="{FF2B5EF4-FFF2-40B4-BE49-F238E27FC236}">
                                      <a16:creationId xmlns:a16="http://schemas.microsoft.com/office/drawing/2014/main" id="{5AE8684D-095E-B4FE-C17B-CB8C8AA9EC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2600" y="403860"/>
                                  <a:ext cx="1006475" cy="876300"/>
                                </a:xfrm>
                                <a:prstGeom prst="rect">
                                  <a:avLst/>
                                </a:prstGeom>
                              </p:spPr>
                            </p:pic>
                            <p:sp>
                              <p:nvSpPr>
                                <p:cNvPr id="35" name="Text Box 25">
                                  <a:extLst>
                                    <a:ext uri="{FF2B5EF4-FFF2-40B4-BE49-F238E27FC236}">
                                      <a16:creationId xmlns:a16="http://schemas.microsoft.com/office/drawing/2014/main" id="{F89FF601-640C-FE01-0E80-8D7C83D29308}"/>
                                    </a:ext>
                                  </a:extLst>
                                </p:cNvPr>
                                <p:cNvSpPr txBox="1"/>
                                <p:nvPr/>
                              </p:nvSpPr>
                              <p:spPr>
                                <a:xfrm>
                                  <a:off x="1188720" y="0"/>
                                  <a:ext cx="1744980" cy="3429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800"/>
                                    </a:spcAft>
                                  </a:pPr>
                                  <a:r>
                                    <a:rPr lang="en-US" sz="1400" kern="100">
                                      <a:effectLst/>
                                      <a:latin typeface="Aptos" panose="020B0004020202020204" pitchFamily="34" charset="0"/>
                                      <a:ea typeface="Aptos" panose="020B0004020202020204" pitchFamily="34" charset="0"/>
                                      <a:cs typeface="Times New Roman" panose="02020603050405020304" pitchFamily="18" charset="0"/>
                                    </a:rPr>
                                    <a:t>Data Preprocessing</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grpSp>
                        <p:cxnSp>
                          <p:nvCxnSpPr>
                            <p:cNvPr id="29" name="Straight Arrow Connector 28">
                              <a:extLst>
                                <a:ext uri="{FF2B5EF4-FFF2-40B4-BE49-F238E27FC236}">
                                  <a16:creationId xmlns:a16="http://schemas.microsoft.com/office/drawing/2014/main" id="{ABBD380F-24E1-DF1B-DCB4-74B990DCA776}"/>
                                </a:ext>
                              </a:extLst>
                            </p:cNvPr>
                            <p:cNvCxnSpPr/>
                            <p:nvPr/>
                          </p:nvCxnSpPr>
                          <p:spPr>
                            <a:xfrm>
                              <a:off x="3131820" y="746760"/>
                              <a:ext cx="8153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81CC72BF-01C1-1A79-9B5D-58DB008481E6}"/>
                                </a:ext>
                              </a:extLst>
                            </p:cNvPr>
                            <p:cNvCxnSpPr/>
                            <p:nvPr/>
                          </p:nvCxnSpPr>
                          <p:spPr>
                            <a:xfrm>
                              <a:off x="4838700" y="800100"/>
                              <a:ext cx="8915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grpSp>
                </p:grpSp>
              </p:grpSp>
            </p:grpSp>
          </p:grpSp>
        </p:grpSp>
        <p:grpSp>
          <p:nvGrpSpPr>
            <p:cNvPr id="5" name="Group 4">
              <a:extLst>
                <a:ext uri="{FF2B5EF4-FFF2-40B4-BE49-F238E27FC236}">
                  <a16:creationId xmlns:a16="http://schemas.microsoft.com/office/drawing/2014/main" id="{84A516D1-DA33-56BF-4DD3-A34AA03FEF85}"/>
                </a:ext>
              </a:extLst>
            </p:cNvPr>
            <p:cNvGrpSpPr/>
            <p:nvPr/>
          </p:nvGrpSpPr>
          <p:grpSpPr>
            <a:xfrm>
              <a:off x="0" y="0"/>
              <a:ext cx="7193280" cy="5013960"/>
              <a:chOff x="0" y="0"/>
              <a:chExt cx="7193280" cy="5013960"/>
            </a:xfrm>
          </p:grpSpPr>
          <p:cxnSp>
            <p:nvCxnSpPr>
              <p:cNvPr id="6" name="Straight Connector 5">
                <a:extLst>
                  <a:ext uri="{FF2B5EF4-FFF2-40B4-BE49-F238E27FC236}">
                    <a16:creationId xmlns:a16="http://schemas.microsoft.com/office/drawing/2014/main" id="{EB64A945-F5F9-DFEF-B26B-05CA08DB0C89}"/>
                  </a:ext>
                </a:extLst>
              </p:cNvPr>
              <p:cNvCxnSpPr/>
              <p:nvPr/>
            </p:nvCxnSpPr>
            <p:spPr>
              <a:xfrm flipV="1">
                <a:off x="7178040" y="0"/>
                <a:ext cx="15240" cy="5006340"/>
              </a:xfrm>
              <a:prstGeom prst="line">
                <a:avLst/>
              </a:prstGeom>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49A898B9-81D8-7C96-912A-772DB49DE98E}"/>
                  </a:ext>
                </a:extLst>
              </p:cNvPr>
              <p:cNvGrpSpPr/>
              <p:nvPr/>
            </p:nvGrpSpPr>
            <p:grpSpPr>
              <a:xfrm>
                <a:off x="0" y="7620"/>
                <a:ext cx="7193280" cy="5006340"/>
                <a:chOff x="0" y="0"/>
                <a:chExt cx="7193280" cy="5006340"/>
              </a:xfrm>
            </p:grpSpPr>
            <p:cxnSp>
              <p:nvCxnSpPr>
                <p:cNvPr id="8" name="Straight Connector 7">
                  <a:extLst>
                    <a:ext uri="{FF2B5EF4-FFF2-40B4-BE49-F238E27FC236}">
                      <a16:creationId xmlns:a16="http://schemas.microsoft.com/office/drawing/2014/main" id="{D9E1E592-FA0B-2C38-E859-11FA606962A8}"/>
                    </a:ext>
                  </a:extLst>
                </p:cNvPr>
                <p:cNvCxnSpPr/>
                <p:nvPr/>
              </p:nvCxnSpPr>
              <p:spPr>
                <a:xfrm>
                  <a:off x="0" y="0"/>
                  <a:ext cx="7193280" cy="0"/>
                </a:xfrm>
                <a:prstGeom prst="line">
                  <a:avLst/>
                </a:prstGeom>
              </p:spPr>
              <p:style>
                <a:lnRef idx="3">
                  <a:schemeClr val="dk1"/>
                </a:lnRef>
                <a:fillRef idx="0">
                  <a:schemeClr val="dk1"/>
                </a:fillRef>
                <a:effectRef idx="2">
                  <a:schemeClr val="dk1"/>
                </a:effectRef>
                <a:fontRef idx="minor">
                  <a:schemeClr val="tx1"/>
                </a:fontRef>
              </p:style>
            </p:cxnSp>
            <p:grpSp>
              <p:nvGrpSpPr>
                <p:cNvPr id="9" name="Group 8">
                  <a:extLst>
                    <a:ext uri="{FF2B5EF4-FFF2-40B4-BE49-F238E27FC236}">
                      <a16:creationId xmlns:a16="http://schemas.microsoft.com/office/drawing/2014/main" id="{2BDA63B2-6568-1625-7399-FC04F584C9FC}"/>
                    </a:ext>
                  </a:extLst>
                </p:cNvPr>
                <p:cNvGrpSpPr/>
                <p:nvPr/>
              </p:nvGrpSpPr>
              <p:grpSpPr>
                <a:xfrm>
                  <a:off x="7620" y="0"/>
                  <a:ext cx="7178040" cy="5006340"/>
                  <a:chOff x="0" y="0"/>
                  <a:chExt cx="7178040" cy="5006340"/>
                </a:xfrm>
              </p:grpSpPr>
              <p:cxnSp>
                <p:nvCxnSpPr>
                  <p:cNvPr id="10" name="Straight Connector 9">
                    <a:extLst>
                      <a:ext uri="{FF2B5EF4-FFF2-40B4-BE49-F238E27FC236}">
                        <a16:creationId xmlns:a16="http://schemas.microsoft.com/office/drawing/2014/main" id="{2EDBCEF6-D19D-BA63-9B35-C34BD559637F}"/>
                      </a:ext>
                    </a:extLst>
                  </p:cNvPr>
                  <p:cNvCxnSpPr/>
                  <p:nvPr/>
                </p:nvCxnSpPr>
                <p:spPr>
                  <a:xfrm>
                    <a:off x="0" y="0"/>
                    <a:ext cx="22860" cy="499872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9A11A89D-CEF8-D9C8-245C-53C3A7643116}"/>
                      </a:ext>
                    </a:extLst>
                  </p:cNvPr>
                  <p:cNvCxnSpPr/>
                  <p:nvPr/>
                </p:nvCxnSpPr>
                <p:spPr>
                  <a:xfrm>
                    <a:off x="15240" y="4983480"/>
                    <a:ext cx="7162800" cy="22860"/>
                  </a:xfrm>
                  <a:prstGeom prst="line">
                    <a:avLst/>
                  </a:prstGeom>
                </p:spPr>
                <p:style>
                  <a:lnRef idx="3">
                    <a:schemeClr val="dk1"/>
                  </a:lnRef>
                  <a:fillRef idx="0">
                    <a:schemeClr val="dk1"/>
                  </a:fillRef>
                  <a:effectRef idx="2">
                    <a:schemeClr val="dk1"/>
                  </a:effectRef>
                  <a:fontRef idx="minor">
                    <a:schemeClr val="tx1"/>
                  </a:fontRef>
                </p:style>
              </p:cxnSp>
            </p:grpSp>
          </p:grpSp>
        </p:grpSp>
      </p:grpSp>
      <p:pic>
        <p:nvPicPr>
          <p:cNvPr id="53" name="Picture 52">
            <a:extLst>
              <a:ext uri="{FF2B5EF4-FFF2-40B4-BE49-F238E27FC236}">
                <a16:creationId xmlns:a16="http://schemas.microsoft.com/office/drawing/2014/main" id="{49D6125F-A55C-BB62-76E4-507B7C38C513}"/>
              </a:ext>
            </a:extLst>
          </p:cNvPr>
          <p:cNvPicPr>
            <a:picLocks noChangeAspect="1"/>
          </p:cNvPicPr>
          <p:nvPr/>
        </p:nvPicPr>
        <p:blipFill>
          <a:blip r:embed="rId6"/>
          <a:stretch>
            <a:fillRect/>
          </a:stretch>
        </p:blipFill>
        <p:spPr>
          <a:xfrm>
            <a:off x="9396983" y="3944532"/>
            <a:ext cx="1296857" cy="969419"/>
          </a:xfrm>
          <a:prstGeom prst="rect">
            <a:avLst/>
          </a:prstGeom>
        </p:spPr>
      </p:pic>
      <p:sp>
        <p:nvSpPr>
          <p:cNvPr id="54" name="TextBox 53">
            <a:extLst>
              <a:ext uri="{FF2B5EF4-FFF2-40B4-BE49-F238E27FC236}">
                <a16:creationId xmlns:a16="http://schemas.microsoft.com/office/drawing/2014/main" id="{B23F8717-0F9B-537F-F749-628239749B83}"/>
              </a:ext>
            </a:extLst>
          </p:cNvPr>
          <p:cNvSpPr txBox="1"/>
          <p:nvPr/>
        </p:nvSpPr>
        <p:spPr>
          <a:xfrm>
            <a:off x="2414823" y="121991"/>
            <a:ext cx="73623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METHODOLOGY FLOWCHART</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Tree>
    <p:extLst>
      <p:ext uri="{BB962C8B-B14F-4D97-AF65-F5344CB8AC3E}">
        <p14:creationId xmlns:p14="http://schemas.microsoft.com/office/powerpoint/2010/main" val="1670453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309B7485-51D6-AEF4-7479-FE7EDB68897A}"/>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61E3AB4-41D7-F919-30A4-96035F0009EF}"/>
              </a:ext>
            </a:extLst>
          </p:cNvPr>
          <p:cNvSpPr txBox="1"/>
          <p:nvPr/>
        </p:nvSpPr>
        <p:spPr>
          <a:xfrm>
            <a:off x="4247975" y="0"/>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CHALLENGES FACED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 2">
            <a:extLst>
              <a:ext uri="{FF2B5EF4-FFF2-40B4-BE49-F238E27FC236}">
                <a16:creationId xmlns:a16="http://schemas.microsoft.com/office/drawing/2014/main" id="{7D7AEF08-C705-BA9C-982F-16F247E00FF9}"/>
              </a:ext>
            </a:extLst>
          </p:cNvPr>
          <p:cNvSpPr/>
          <p:nvPr/>
        </p:nvSpPr>
        <p:spPr>
          <a:xfrm>
            <a:off x="3234931" y="563774"/>
            <a:ext cx="8474043" cy="5631255"/>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    </a:t>
            </a:r>
            <a:r>
              <a:rPr lang="en-US" sz="2400" b="1" dirty="0">
                <a:solidFill>
                  <a:srgbClr val="FF726D"/>
                </a:solidFill>
                <a:latin typeface="Arial" panose="020B0604020202020204" pitchFamily="34" charset="0"/>
                <a:cs typeface="Arial" panose="020B0604020202020204" pitchFamily="34" charset="0"/>
              </a:rPr>
              <a:t>Challenge: 1. </a:t>
            </a:r>
            <a:r>
              <a:rPr lang="en-IN" sz="3200" kern="100" dirty="0">
                <a:solidFill>
                  <a:srgbClr val="E33C37"/>
                </a:solidFill>
                <a:effectLst/>
                <a:latin typeface="Calibri" panose="020F0502020204030204" pitchFamily="34" charset="0"/>
                <a:ea typeface="Calibri" panose="020F0502020204030204" pitchFamily="34" charset="0"/>
                <a:cs typeface="Times New Roman" panose="02020603050405020304" pitchFamily="18" charset="0"/>
              </a:rPr>
              <a:t> </a:t>
            </a:r>
            <a:r>
              <a:rPr lang="en-IN" sz="2800" b="1" kern="100" dirty="0">
                <a:solidFill>
                  <a:srgbClr val="FF726D"/>
                </a:solidFill>
                <a:effectLst/>
                <a:latin typeface="Calibri" panose="020F0502020204030204" pitchFamily="34" charset="0"/>
                <a:ea typeface="Calibri" panose="020F0502020204030204" pitchFamily="34" charset="0"/>
                <a:cs typeface="Times New Roman" panose="02020603050405020304" pitchFamily="18" charset="0"/>
              </a:rPr>
              <a:t>Data Diversity and Quality </a:t>
            </a:r>
            <a:endParaRPr lang="en-US" sz="2000" b="1" dirty="0">
              <a:solidFill>
                <a:srgbClr val="FF726D"/>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Acquiring a comprehensive dataset that reflects real-world variations.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Medical images vary in quality, resolution, and patient anatomy.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Diverse cases, imaging conditions, and patient demographics needed.</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Impact: A limited dataset can lead to a biased and unreliable model.</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Solution: Collaborate with multiple medical institutions for data collection.</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Ensure accurate labeling of images for training.</a:t>
            </a:r>
          </a:p>
          <a:p>
            <a:pPr marL="342900" indent="-342900">
              <a:buFont typeface="Courier New" panose="02070309020205020404" pitchFamily="49" charset="0"/>
              <a:buChar char="o"/>
            </a:pPr>
            <a:endParaRPr lang="en-US" sz="2000" b="1" dirty="0">
              <a:solidFill>
                <a:srgbClr val="FF726D"/>
              </a:solidFill>
            </a:endParaRPr>
          </a:p>
          <a:p>
            <a:r>
              <a:rPr lang="en-US" sz="2000" b="1" dirty="0">
                <a:solidFill>
                  <a:srgbClr val="FF726D"/>
                </a:solidFill>
              </a:rPr>
              <a:t>     </a:t>
            </a:r>
            <a:r>
              <a:rPr lang="en-US" sz="2800" b="1" dirty="0">
                <a:solidFill>
                  <a:srgbClr val="FF726D"/>
                </a:solidFill>
              </a:rPr>
              <a:t>Challenge: 2 </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b="1" kern="100" dirty="0">
                <a:solidFill>
                  <a:srgbClr val="FF726D"/>
                </a:solidFill>
                <a:effectLst/>
                <a:latin typeface="Calibri" panose="020F0502020204030204" pitchFamily="34" charset="0"/>
                <a:ea typeface="Calibri" panose="020F0502020204030204" pitchFamily="34" charset="0"/>
                <a:cs typeface="Times New Roman" panose="02020603050405020304" pitchFamily="18" charset="0"/>
              </a:rPr>
              <a:t>Model Interpretability </a:t>
            </a:r>
            <a:endParaRPr lang="en-US" sz="2000" b="1" dirty="0">
              <a:solidFill>
                <a:srgbClr val="FF726D"/>
              </a:solidFill>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Understanding how CNNs arrive at a diagnosis (often called "black boxes").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Impact: Reduced trust from healthcare professionals due to lack of transparency.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Balance model complexity with interpretability for user trust.</a:t>
            </a:r>
            <a:endParaRPr lang="en-US" sz="2000" b="1" dirty="0">
              <a:solidFill>
                <a:srgbClr val="FF726D"/>
              </a:solidFill>
            </a:endParaRPr>
          </a:p>
        </p:txBody>
      </p:sp>
      <p:pic>
        <p:nvPicPr>
          <p:cNvPr id="1026" name="Picture 2" descr="A Transfer Learning Based Classification of Nephrolithiasis Using CT Scan  Images Employing Machine Learning with Image Processing | SpringerLink">
            <a:extLst>
              <a:ext uri="{FF2B5EF4-FFF2-40B4-BE49-F238E27FC236}">
                <a16:creationId xmlns:a16="http://schemas.microsoft.com/office/drawing/2014/main" id="{22E5F996-062A-7A7E-5BAE-AA6FF01E0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5" y="1046683"/>
            <a:ext cx="3201536" cy="486382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221429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309B7485-51D6-AEF4-7479-FE7EDB68897A}"/>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61E3AB4-41D7-F919-30A4-96035F0009EF}"/>
              </a:ext>
            </a:extLst>
          </p:cNvPr>
          <p:cNvSpPr txBox="1"/>
          <p:nvPr/>
        </p:nvSpPr>
        <p:spPr>
          <a:xfrm>
            <a:off x="4298634" y="-9086"/>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CHALLENGES FACED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 2">
            <a:extLst>
              <a:ext uri="{FF2B5EF4-FFF2-40B4-BE49-F238E27FC236}">
                <a16:creationId xmlns:a16="http://schemas.microsoft.com/office/drawing/2014/main" id="{7D7AEF08-C705-BA9C-982F-16F247E00FF9}"/>
              </a:ext>
            </a:extLst>
          </p:cNvPr>
          <p:cNvSpPr/>
          <p:nvPr/>
        </p:nvSpPr>
        <p:spPr>
          <a:xfrm>
            <a:off x="2812743" y="344857"/>
            <a:ext cx="9419737" cy="5631255"/>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     </a:t>
            </a:r>
            <a:r>
              <a:rPr lang="en-US" sz="2800" b="1" dirty="0">
                <a:solidFill>
                  <a:srgbClr val="FF726D"/>
                </a:solidFill>
                <a:latin typeface="Arial" panose="020B0604020202020204" pitchFamily="34" charset="0"/>
                <a:cs typeface="Arial" panose="020B0604020202020204" pitchFamily="34" charset="0"/>
              </a:rPr>
              <a:t>Challenge: 3 </a:t>
            </a:r>
            <a:r>
              <a:rPr lang="en-IN" sz="2800" b="1" kern="100" dirty="0">
                <a:solidFill>
                  <a:srgbClr val="FF726D"/>
                </a:solidFill>
                <a:effectLst/>
                <a:latin typeface="Calibri" panose="020F0502020204030204" pitchFamily="34" charset="0"/>
                <a:ea typeface="Calibri" panose="020F0502020204030204" pitchFamily="34" charset="0"/>
                <a:cs typeface="Times New Roman" panose="02020603050405020304" pitchFamily="18" charset="0"/>
              </a:rPr>
              <a:t>Integration with Clinical Workflows </a:t>
            </a:r>
          </a:p>
          <a:p>
            <a:endParaRPr lang="en-US" sz="2000" dirty="0">
              <a:solidFill>
                <a:srgbClr val="FF726D"/>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Seamlessly integrating the model into existing healthcare routines.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Impact: A cumbersome system might not be adopted by busy healthcare professionals.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Solution: Develop a user-friendly web application with compatibility for existing systems. Gather feedback from end-users during design and testing to address practical challenges.</a:t>
            </a:r>
          </a:p>
          <a:p>
            <a:endParaRPr lang="en-US" sz="2000" b="1" dirty="0">
              <a:solidFill>
                <a:srgbClr val="FF726D"/>
              </a:solidFill>
            </a:endParaRPr>
          </a:p>
          <a:p>
            <a:r>
              <a:rPr lang="en-US" sz="2800" b="1" dirty="0">
                <a:solidFill>
                  <a:srgbClr val="FF726D"/>
                </a:solidFill>
              </a:rPr>
              <a:t>     Challenge: 4   </a:t>
            </a:r>
            <a:r>
              <a:rPr lang="en-IN" sz="2800" b="1" dirty="0">
                <a:solidFill>
                  <a:srgbClr val="FF726D"/>
                </a:solidFill>
                <a:effectLst/>
                <a:latin typeface="Calibri" panose="020F0502020204030204" pitchFamily="34" charset="0"/>
                <a:ea typeface="Calibri" panose="020F0502020204030204" pitchFamily="34" charset="0"/>
                <a:cs typeface="Times New Roman" panose="02020603050405020304" pitchFamily="18" charset="0"/>
              </a:rPr>
              <a:t>Ensuring Security and Compliance </a:t>
            </a:r>
          </a:p>
          <a:p>
            <a:endParaRPr lang="en-US" sz="3200" b="1" dirty="0">
              <a:solidFill>
                <a:srgbClr val="FF726D"/>
              </a:solidFill>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Meeting strict regulations for handling medical data (e.g., HIPAA compliance).</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Impact: Data breaches or privacy violations can erode trust and have legal consequences.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Solution: Implement robust security measures like encryption, secure data transmission, and user authentication.</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Conduct regular audits and updates to address vulnerabilities and maintain compliance</a:t>
            </a:r>
          </a:p>
        </p:txBody>
      </p:sp>
      <p:pic>
        <p:nvPicPr>
          <p:cNvPr id="2056" name="Picture 8" descr="What Is HIPAA Compliance? Checklist &amp; Guide 2024">
            <a:extLst>
              <a:ext uri="{FF2B5EF4-FFF2-40B4-BE49-F238E27FC236}">
                <a16:creationId xmlns:a16="http://schemas.microsoft.com/office/drawing/2014/main" id="{7F0C6688-39CD-A6C4-33E4-C922324B2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1380"/>
            <a:ext cx="2853223" cy="296014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76591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ez="http://schemas.microsoft.com/office/powerpoint/2016/sectionzoom" Requires="psez">
          <p:graphicFrame>
            <p:nvGraphicFramePr>
              <p:cNvPr id="15" name="Section Zoom 14">
                <a:extLst>
                  <a:ext uri="{FF2B5EF4-FFF2-40B4-BE49-F238E27FC236}">
                    <a16:creationId xmlns:a16="http://schemas.microsoft.com/office/drawing/2014/main" id="{B1CB7052-3A89-DCDF-D5DF-7471C6063812}"/>
                  </a:ext>
                </a:extLst>
              </p:cNvPr>
              <p:cNvGraphicFramePr>
                <a:graphicFrameLocks noChangeAspect="1"/>
              </p:cNvGraphicFramePr>
              <p:nvPr>
                <p:extLst>
                  <p:ext uri="{D42A27DB-BD31-4B8C-83A1-F6EECF244321}">
                    <p14:modId xmlns:p14="http://schemas.microsoft.com/office/powerpoint/2010/main" val="1606454842"/>
                  </p:ext>
                </p:extLst>
              </p:nvPr>
            </p:nvGraphicFramePr>
            <p:xfrm>
              <a:off x="938022" y="1364079"/>
              <a:ext cx="3196590" cy="1744544"/>
            </p:xfrm>
            <a:graphic>
              <a:graphicData uri="http://schemas.microsoft.com/office/powerpoint/2016/sectionzoom">
                <psez:sectionZm>
                  <psez:sectionZmObj sectionId="{180F8869-0B48-4E66-B74F-3352A9C5D144}">
                    <psez:zmPr id="{242A5693-F532-4958-AF13-5E5CBBFFCC59}"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3196590" cy="1744544"/>
                        </a:xfrm>
                        <a:prstGeom prst="roundRect">
                          <a:avLst>
                            <a:gd name="adj" fmla="val 8594"/>
                          </a:avLst>
                        </a:prstGeom>
                        <a:solidFill>
                          <a:srgbClr val="FFFFFF">
                            <a:shade val="85000"/>
                          </a:srgbClr>
                        </a:solidFill>
                        <a:ln>
                          <a:noFill/>
                        </a:ln>
                        <a:effectLst>
                          <a:glow rad="292100">
                            <a:schemeClr val="bg1">
                              <a:alpha val="74000"/>
                            </a:schemeClr>
                          </a:glow>
                          <a:reflection blurRad="12700" stA="0" endPos="28000" dist="5000" dir="5400000" sy="-100000" algn="bl" rotWithShape="0"/>
                        </a:effectLst>
                      </p166:spPr>
                    </psez:zmPr>
                  </psez:sectionZmObj>
                </psez:sectionZm>
              </a:graphicData>
            </a:graphic>
          </p:graphicFrame>
        </mc:Choice>
        <mc:Fallback>
          <p:pic>
            <p:nvPicPr>
              <p:cNvPr id="15" name="Section Zoom 14">
                <a:hlinkClick r:id="rId3" action="ppaction://hlinksldjump"/>
                <a:extLst>
                  <a:ext uri="{FF2B5EF4-FFF2-40B4-BE49-F238E27FC236}">
                    <a16:creationId xmlns:a16="http://schemas.microsoft.com/office/drawing/2014/main" id="{B1CB7052-3A89-DCDF-D5DF-7471C6063812}"/>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938022" y="1364079"/>
                <a:ext cx="3196590" cy="1744544"/>
              </a:xfrm>
              <a:prstGeom prst="roundRect">
                <a:avLst>
                  <a:gd name="adj" fmla="val 8594"/>
                </a:avLst>
              </a:prstGeom>
              <a:solidFill>
                <a:srgbClr val="FFFFFF">
                  <a:shade val="85000"/>
                </a:srgbClr>
              </a:solidFill>
              <a:ln>
                <a:noFill/>
              </a:ln>
              <a:effectLst>
                <a:glow rad="292100">
                  <a:schemeClr val="bg1">
                    <a:alpha val="74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F3DB65A1-79C3-0A50-B996-C59B5BDE8559}"/>
                  </a:ext>
                </a:extLst>
              </p:cNvPr>
              <p:cNvGraphicFramePr>
                <a:graphicFrameLocks noChangeAspect="1"/>
              </p:cNvGraphicFramePr>
              <p:nvPr>
                <p:extLst>
                  <p:ext uri="{D42A27DB-BD31-4B8C-83A1-F6EECF244321}">
                    <p14:modId xmlns:p14="http://schemas.microsoft.com/office/powerpoint/2010/main" val="2465488607"/>
                  </p:ext>
                </p:extLst>
              </p:nvPr>
            </p:nvGraphicFramePr>
            <p:xfrm>
              <a:off x="8297315" y="1353690"/>
              <a:ext cx="3048000" cy="1663451"/>
            </p:xfrm>
            <a:graphic>
              <a:graphicData uri="http://schemas.microsoft.com/office/powerpoint/2016/sectionzoom">
                <psez:sectionZm>
                  <psez:sectionZmObj sectionId="{FBB9BF05-E9DE-49BE-98CE-C56CCED8F837}">
                    <psez:zmPr id="{2A84D170-B8C8-4AFC-87BF-267C3A30A9CA}"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663451"/>
                        </a:xfrm>
                        <a:prstGeom prst="roundRect">
                          <a:avLst>
                            <a:gd name="adj" fmla="val 8594"/>
                          </a:avLst>
                        </a:prstGeom>
                        <a:solidFill>
                          <a:srgbClr val="FFFFFF">
                            <a:shade val="85000"/>
                          </a:srgbClr>
                        </a:solidFill>
                        <a:ln>
                          <a:noFill/>
                        </a:ln>
                        <a:effectLst>
                          <a:glow rad="317500">
                            <a:schemeClr val="bg1">
                              <a:alpha val="80000"/>
                            </a:schemeClr>
                          </a:glow>
                          <a:reflection blurRad="12700" stA="0" endPos="28000" dist="5000" dir="5400000" sy="-100000" algn="bl" rotWithShape="0"/>
                        </a:effectLst>
                      </p166:spPr>
                    </psez:zmPr>
                  </psez:sectionZmObj>
                </psez:sectionZm>
              </a:graphicData>
            </a:graphic>
          </p:graphicFrame>
        </mc:Choice>
        <mc:Fallback xmlns="">
          <p:pic>
            <p:nvPicPr>
              <p:cNvPr id="18" name="Section Zoom 17">
                <a:hlinkClick r:id="rId6" action="ppaction://hlinksldjump"/>
                <a:extLst>
                  <a:ext uri="{FF2B5EF4-FFF2-40B4-BE49-F238E27FC236}">
                    <a16:creationId xmlns:a16="http://schemas.microsoft.com/office/drawing/2014/main" id="{F3DB65A1-79C3-0A50-B996-C59B5BDE8559}"/>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8297315" y="1353690"/>
                <a:ext cx="3048000" cy="1663451"/>
              </a:xfrm>
              <a:prstGeom prst="roundRect">
                <a:avLst>
                  <a:gd name="adj" fmla="val 8594"/>
                </a:avLst>
              </a:prstGeom>
              <a:solidFill>
                <a:srgbClr val="FFFFFF">
                  <a:shade val="85000"/>
                </a:srgbClr>
              </a:solidFill>
              <a:ln>
                <a:noFill/>
              </a:ln>
              <a:effectLst>
                <a:glow rad="317500">
                  <a:schemeClr val="bg1">
                    <a:alpha val="80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0740F825-66BB-025A-9A77-48FBCDEEC4E7}"/>
                  </a:ext>
                </a:extLst>
              </p:cNvPr>
              <p:cNvGraphicFramePr>
                <a:graphicFrameLocks noChangeAspect="1"/>
              </p:cNvGraphicFramePr>
              <p:nvPr>
                <p:extLst>
                  <p:ext uri="{D42A27DB-BD31-4B8C-83A1-F6EECF244321}">
                    <p14:modId xmlns:p14="http://schemas.microsoft.com/office/powerpoint/2010/main" val="206135430"/>
                  </p:ext>
                </p:extLst>
              </p:nvPr>
            </p:nvGraphicFramePr>
            <p:xfrm>
              <a:off x="938022" y="4556128"/>
              <a:ext cx="3196590" cy="1738862"/>
            </p:xfrm>
            <a:graphic>
              <a:graphicData uri="http://schemas.microsoft.com/office/powerpoint/2016/sectionzoom">
                <psez:sectionZm>
                  <psez:sectionZmObj sectionId="{CBAC19FA-AA47-4899-BA25-4E9E799BB0AB}">
                    <psez:zmPr id="{4D20D479-0065-48B6-B95C-53D68ACC0DDE}"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3196590" cy="1738862"/>
                        </a:xfrm>
                        <a:prstGeom prst="roundRect">
                          <a:avLst>
                            <a:gd name="adj" fmla="val 8594"/>
                          </a:avLst>
                        </a:prstGeom>
                        <a:solidFill>
                          <a:srgbClr val="FFFFFF">
                            <a:shade val="85000"/>
                          </a:srgbClr>
                        </a:solidFill>
                        <a:ln>
                          <a:noFill/>
                        </a:ln>
                        <a:effectLst>
                          <a:glow rad="330200">
                            <a:schemeClr val="bg1">
                              <a:alpha val="62000"/>
                            </a:schemeClr>
                          </a:glow>
                          <a:reflection blurRad="12700" stA="0" endPos="28000" dist="5000" dir="5400000" sy="-100000" algn="bl" rotWithShape="0"/>
                        </a:effectLst>
                      </p166:spPr>
                    </psez:zmPr>
                  </psez:sectionZmObj>
                </psez:sectionZm>
              </a:graphicData>
            </a:graphic>
          </p:graphicFrame>
        </mc:Choice>
        <mc:Fallback xmlns="">
          <p:pic>
            <p:nvPicPr>
              <p:cNvPr id="20" name="Section Zoom 19">
                <a:hlinkClick r:id="rId9" action="ppaction://hlinksldjump"/>
                <a:extLst>
                  <a:ext uri="{FF2B5EF4-FFF2-40B4-BE49-F238E27FC236}">
                    <a16:creationId xmlns:a16="http://schemas.microsoft.com/office/drawing/2014/main" id="{0740F825-66BB-025A-9A77-48FBCDEEC4E7}"/>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38022" y="4556128"/>
                <a:ext cx="3196590" cy="1738862"/>
              </a:xfrm>
              <a:prstGeom prst="roundRect">
                <a:avLst>
                  <a:gd name="adj" fmla="val 8594"/>
                </a:avLst>
              </a:prstGeom>
              <a:solidFill>
                <a:srgbClr val="FFFFFF">
                  <a:shade val="85000"/>
                </a:srgbClr>
              </a:solidFill>
              <a:ln>
                <a:noFill/>
              </a:ln>
              <a:effectLst>
                <a:glow rad="330200">
                  <a:schemeClr val="bg1">
                    <a:alpha val="62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08261403-CA57-2406-A927-AE5E7EA45DBC}"/>
                  </a:ext>
                </a:extLst>
              </p:cNvPr>
              <p:cNvGraphicFramePr>
                <a:graphicFrameLocks noChangeAspect="1"/>
              </p:cNvGraphicFramePr>
              <p:nvPr>
                <p:extLst>
                  <p:ext uri="{D42A27DB-BD31-4B8C-83A1-F6EECF244321}">
                    <p14:modId xmlns:p14="http://schemas.microsoft.com/office/powerpoint/2010/main" val="2210737145"/>
                  </p:ext>
                </p:extLst>
              </p:nvPr>
            </p:nvGraphicFramePr>
            <p:xfrm>
              <a:off x="8297315" y="4615211"/>
              <a:ext cx="3048000" cy="1663451"/>
            </p:xfrm>
            <a:graphic>
              <a:graphicData uri="http://schemas.microsoft.com/office/powerpoint/2016/sectionzoom">
                <psez:sectionZm>
                  <psez:sectionZmObj sectionId="{519BE20A-39D0-44C4-93A3-DA3982B392EB}">
                    <psez:zmPr id="{8585ECAB-C5B3-4114-B30E-4CC7180C50C1}"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663451"/>
                        </a:xfrm>
                        <a:prstGeom prst="roundRect">
                          <a:avLst>
                            <a:gd name="adj" fmla="val 8594"/>
                          </a:avLst>
                        </a:prstGeom>
                        <a:solidFill>
                          <a:srgbClr val="FFFFFF">
                            <a:shade val="85000"/>
                          </a:srgbClr>
                        </a:solidFill>
                        <a:ln>
                          <a:noFill/>
                        </a:ln>
                        <a:effectLst>
                          <a:glow rad="279400">
                            <a:schemeClr val="bg1">
                              <a:alpha val="68000"/>
                            </a:schemeClr>
                          </a:glow>
                          <a:reflection blurRad="12700" stA="0" endPos="28000" dist="5000" dir="5400000" sy="-100000" algn="bl" rotWithShape="0"/>
                        </a:effectLst>
                      </p166:spPr>
                    </psez:zmPr>
                  </psez:sectionZmObj>
                </psez:sectionZm>
              </a:graphicData>
            </a:graphic>
          </p:graphicFrame>
        </mc:Choice>
        <mc:Fallback xmlns="">
          <p:pic>
            <p:nvPicPr>
              <p:cNvPr id="22" name="Section Zoom 21">
                <a:hlinkClick r:id="rId12" action="ppaction://hlinksldjump"/>
                <a:extLst>
                  <a:ext uri="{FF2B5EF4-FFF2-40B4-BE49-F238E27FC236}">
                    <a16:creationId xmlns:a16="http://schemas.microsoft.com/office/drawing/2014/main" id="{08261403-CA57-2406-A927-AE5E7EA45DBC}"/>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8297315" y="4615211"/>
                <a:ext cx="3048000" cy="1663451"/>
              </a:xfrm>
              <a:prstGeom prst="roundRect">
                <a:avLst>
                  <a:gd name="adj" fmla="val 8594"/>
                </a:avLst>
              </a:prstGeom>
              <a:solidFill>
                <a:srgbClr val="FFFFFF">
                  <a:shade val="85000"/>
                </a:srgbClr>
              </a:solidFill>
              <a:ln>
                <a:noFill/>
              </a:ln>
              <a:effectLst>
                <a:glow rad="279400">
                  <a:schemeClr val="bg1">
                    <a:alpha val="68000"/>
                  </a:schemeClr>
                </a:glow>
                <a:reflection blurRad="12700" stA="0" endPos="28000" dist="5000" dir="5400000" sy="-100000" algn="bl" rotWithShape="0"/>
              </a:effectLst>
            </p:spPr>
          </p:pic>
        </mc:Fallback>
      </mc:AlternateContent>
      <p:sp>
        <p:nvSpPr>
          <p:cNvPr id="16" name="Oval 15">
            <a:extLst>
              <a:ext uri="{FF2B5EF4-FFF2-40B4-BE49-F238E27FC236}">
                <a16:creationId xmlns:a16="http://schemas.microsoft.com/office/drawing/2014/main" id="{D7A4BB02-948A-AC3A-A807-21840D152404}"/>
              </a:ext>
            </a:extLst>
          </p:cNvPr>
          <p:cNvSpPr/>
          <p:nvPr/>
        </p:nvSpPr>
        <p:spPr>
          <a:xfrm>
            <a:off x="4358640" y="1841897"/>
            <a:ext cx="3474720" cy="3557016"/>
          </a:xfrm>
          <a:prstGeom prst="ellipse">
            <a:avLst/>
          </a:prstGeom>
          <a:blipFill dpi="0" rotWithShape="1">
            <a:blip r:embed="rId14">
              <a:extLst>
                <a:ext uri="{28A0092B-C50C-407E-A947-70E740481C1C}">
                  <a14:useLocalDpi xmlns:a14="http://schemas.microsoft.com/office/drawing/2010/main" val="0"/>
                </a:ext>
              </a:extLst>
            </a:blip>
            <a:srcRect/>
            <a:stretch>
              <a:fillRect/>
            </a:stretch>
          </a:blip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1" name="Graphic 10" descr="Target">
            <a:extLst>
              <a:ext uri="{FF2B5EF4-FFF2-40B4-BE49-F238E27FC236}">
                <a16:creationId xmlns:a16="http://schemas.microsoft.com/office/drawing/2014/main" id="{41A4FF92-4D5E-ADEC-0F3C-8E0B1A2EE6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4348" y="3817436"/>
            <a:ext cx="914400" cy="914400"/>
          </a:xfrm>
          <a:prstGeom prst="rect">
            <a:avLst/>
          </a:prstGeom>
        </p:spPr>
      </p:pic>
      <p:pic>
        <p:nvPicPr>
          <p:cNvPr id="7" name="Graphic 6" descr="Captain">
            <a:extLst>
              <a:ext uri="{FF2B5EF4-FFF2-40B4-BE49-F238E27FC236}">
                <a16:creationId xmlns:a16="http://schemas.microsoft.com/office/drawing/2014/main" id="{4B3CCBCA-8401-0F06-6319-2AC02B50E13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32741" y="2402747"/>
            <a:ext cx="914400" cy="914400"/>
          </a:xfrm>
          <a:prstGeom prst="rect">
            <a:avLst/>
          </a:prstGeom>
        </p:spPr>
      </p:pic>
      <p:pic>
        <p:nvPicPr>
          <p:cNvPr id="9" name="Graphic 8" descr="Run">
            <a:extLst>
              <a:ext uri="{FF2B5EF4-FFF2-40B4-BE49-F238E27FC236}">
                <a16:creationId xmlns:a16="http://schemas.microsoft.com/office/drawing/2014/main" id="{C2A50CB3-EE97-CB27-9DD8-6B7D9AD0C58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44861" y="3817436"/>
            <a:ext cx="914400" cy="914400"/>
          </a:xfrm>
          <a:prstGeom prst="rect">
            <a:avLst/>
          </a:prstGeom>
        </p:spPr>
      </p:pic>
      <p:pic>
        <p:nvPicPr>
          <p:cNvPr id="5" name="Graphic 4" descr="Bullseye">
            <a:extLst>
              <a:ext uri="{FF2B5EF4-FFF2-40B4-BE49-F238E27FC236}">
                <a16:creationId xmlns:a16="http://schemas.microsoft.com/office/drawing/2014/main" id="{4C1B1815-3AC9-672C-98D5-387BD3542A7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44861" y="2402747"/>
            <a:ext cx="914400" cy="914400"/>
          </a:xfrm>
          <a:prstGeom prst="rect">
            <a:avLst/>
          </a:prstGeom>
        </p:spPr>
      </p:pic>
      <p:sp>
        <p:nvSpPr>
          <p:cNvPr id="24" name="TextBox 23">
            <a:extLst>
              <a:ext uri="{FF2B5EF4-FFF2-40B4-BE49-F238E27FC236}">
                <a16:creationId xmlns:a16="http://schemas.microsoft.com/office/drawing/2014/main" id="{6D7FB3AF-B144-FAC0-AEEE-EADF081FF72E}"/>
              </a:ext>
            </a:extLst>
          </p:cNvPr>
          <p:cNvSpPr txBox="1"/>
          <p:nvPr/>
        </p:nvSpPr>
        <p:spPr>
          <a:xfrm>
            <a:off x="3040079" y="200713"/>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ADVANTAGES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Tree>
    <p:extLst>
      <p:ext uri="{BB962C8B-B14F-4D97-AF65-F5344CB8AC3E}">
        <p14:creationId xmlns:p14="http://schemas.microsoft.com/office/powerpoint/2010/main" val="18743263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6" presetClass="emph" presetSubtype="0" accel="50000" decel="50000" autoRev="1" fill="hold" nodeType="clickEffect">
                                  <p:stCondLst>
                                    <p:cond delay="0"/>
                                  </p:stCondLst>
                                  <p:childTnLst>
                                    <p:animScale>
                                      <p:cBhvr>
                                        <p:cTn id="6" dur="200" fill="hold"/>
                                        <p:tgtEl>
                                          <p:spTgt spid="5"/>
                                        </p:tgtEl>
                                      </p:cBhvr>
                                      <p:by x="90000" y="90000"/>
                                    </p:animScale>
                                  </p:childTnLst>
                                </p:cTn>
                              </p:par>
                              <p:par>
                                <p:cTn id="7" presetID="2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700" fill="hold"/>
                                        <p:tgtEl>
                                          <p:spTgt spid="15"/>
                                        </p:tgtEl>
                                        <p:attrNameLst>
                                          <p:attrName>ppt_w</p:attrName>
                                        </p:attrNameLst>
                                      </p:cBhvr>
                                      <p:tavLst>
                                        <p:tav tm="0">
                                          <p:val>
                                            <p:fltVal val="0"/>
                                          </p:val>
                                        </p:tav>
                                        <p:tav tm="100000">
                                          <p:val>
                                            <p:strVal val="#ppt_w"/>
                                          </p:val>
                                        </p:tav>
                                      </p:tavLst>
                                    </p:anim>
                                    <p:anim calcmode="lin" valueType="num">
                                      <p:cBhvr>
                                        <p:cTn id="10" dur="700" fill="hold"/>
                                        <p:tgtEl>
                                          <p:spTgt spid="15"/>
                                        </p:tgtEl>
                                        <p:attrNameLst>
                                          <p:attrName>ppt_h</p:attrName>
                                        </p:attrNameLst>
                                      </p:cBhvr>
                                      <p:tavLst>
                                        <p:tav tm="0">
                                          <p:val>
                                            <p:fltVal val="0"/>
                                          </p:val>
                                        </p:tav>
                                        <p:tav tm="100000">
                                          <p:val>
                                            <p:strVal val="#ppt_h"/>
                                          </p:val>
                                        </p:tav>
                                      </p:tavLst>
                                    </p:anim>
                                  </p:childTnLst>
                                </p:cTn>
                              </p:par>
                              <p:par>
                                <p:cTn id="11" presetID="42" presetClass="path" presetSubtype="0" accel="50000" decel="50000" fill="hold" nodeType="withEffect">
                                  <p:stCondLst>
                                    <p:cond delay="0"/>
                                  </p:stCondLst>
                                  <p:childTnLst>
                                    <p:animMotion origin="layout" path="M -2.70833E-6 4.07407E-6 L 0.29206 0.17523 " pathEditMode="relative" rAng="0" ptsTypes="AA">
                                      <p:cBhvr>
                                        <p:cTn id="12" dur="700" spd="-100000" fill="hold"/>
                                        <p:tgtEl>
                                          <p:spTgt spid="15"/>
                                        </p:tgtEl>
                                        <p:attrNameLst>
                                          <p:attrName>ppt_x</p:attrName>
                                          <p:attrName>ppt_y</p:attrName>
                                        </p:attrNameLst>
                                      </p:cBhvr>
                                      <p:rCtr x="14596" y="8750"/>
                                    </p:animMotion>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autoRev="1" fill="hold" nodeType="clickEffect">
                                  <p:stCondLst>
                                    <p:cond delay="0"/>
                                  </p:stCondLst>
                                  <p:childTnLst>
                                    <p:animScale>
                                      <p:cBhvr>
                                        <p:cTn id="16" dur="200" fill="hold"/>
                                        <p:tgtEl>
                                          <p:spTgt spid="5"/>
                                        </p:tgtEl>
                                      </p:cBhvr>
                                      <p:by x="90000" y="90000"/>
                                    </p:animScale>
                                  </p:childTnLst>
                                </p:cTn>
                              </p:par>
                              <p:par>
                                <p:cTn id="17" presetID="23" presetClass="exit" presetSubtype="32" fill="hold" nodeType="withEffect">
                                  <p:stCondLst>
                                    <p:cond delay="0"/>
                                  </p:stCondLst>
                                  <p:childTnLst>
                                    <p:anim calcmode="lin" valueType="num">
                                      <p:cBhvr>
                                        <p:cTn id="18" dur="500"/>
                                        <p:tgtEl>
                                          <p:spTgt spid="15"/>
                                        </p:tgtEl>
                                        <p:attrNameLst>
                                          <p:attrName>ppt_w</p:attrName>
                                        </p:attrNameLst>
                                      </p:cBhvr>
                                      <p:tavLst>
                                        <p:tav tm="0">
                                          <p:val>
                                            <p:strVal val="ppt_w"/>
                                          </p:val>
                                        </p:tav>
                                        <p:tav tm="100000">
                                          <p:val>
                                            <p:fltVal val="0"/>
                                          </p:val>
                                        </p:tav>
                                      </p:tavLst>
                                    </p:anim>
                                    <p:anim calcmode="lin" valueType="num">
                                      <p:cBhvr>
                                        <p:cTn id="19" dur="500"/>
                                        <p:tgtEl>
                                          <p:spTgt spid="15"/>
                                        </p:tgtEl>
                                        <p:attrNameLst>
                                          <p:attrName>ppt_h</p:attrName>
                                        </p:attrNameLst>
                                      </p:cBhvr>
                                      <p:tavLst>
                                        <p:tav tm="0">
                                          <p:val>
                                            <p:strVal val="ppt_h"/>
                                          </p:val>
                                        </p:tav>
                                        <p:tav tm="100000">
                                          <p:val>
                                            <p:fltVal val="0"/>
                                          </p:val>
                                        </p:tav>
                                      </p:tavLst>
                                    </p:anim>
                                    <p:set>
                                      <p:cBhvr>
                                        <p:cTn id="20" dur="1" fill="hold">
                                          <p:stCondLst>
                                            <p:cond delay="499"/>
                                          </p:stCondLst>
                                        </p:cTn>
                                        <p:tgtEl>
                                          <p:spTgt spid="15"/>
                                        </p:tgtEl>
                                        <p:attrNameLst>
                                          <p:attrName>style.visibility</p:attrName>
                                        </p:attrNameLst>
                                      </p:cBhvr>
                                      <p:to>
                                        <p:strVal val="hidden"/>
                                      </p:to>
                                    </p:set>
                                  </p:childTnLst>
                                </p:cTn>
                              </p:par>
                              <p:par>
                                <p:cTn id="21" presetID="42" presetClass="path" presetSubtype="0" accel="100000" autoRev="1" fill="hold" nodeType="withEffect">
                                  <p:stCondLst>
                                    <p:cond delay="0"/>
                                  </p:stCondLst>
                                  <p:childTnLst>
                                    <p:animMotion origin="layout" path="M -2.70833E-6 4.07407E-6 L 0.29206 0.17523 " pathEditMode="relative" rAng="0" ptsTypes="AA">
                                      <p:cBhvr>
                                        <p:cTn id="22" dur="500" fill="hold"/>
                                        <p:tgtEl>
                                          <p:spTgt spid="15"/>
                                        </p:tgtEl>
                                        <p:attrNameLst>
                                          <p:attrName>ppt_x</p:attrName>
                                          <p:attrName>ppt_y</p:attrName>
                                        </p:attrNameLst>
                                      </p:cBhvr>
                                      <p:rCtr x="14596" y="8750"/>
                                    </p:animMotion>
                                  </p:child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6" presetClass="emph" presetSubtype="0" accel="10000" decel="90000" autoRev="1" fill="hold" nodeType="clickEffect">
                                  <p:stCondLst>
                                    <p:cond delay="0"/>
                                  </p:stCondLst>
                                  <p:childTnLst>
                                    <p:animScale>
                                      <p:cBhvr>
                                        <p:cTn id="27" dur="200" fill="hold"/>
                                        <p:tgtEl>
                                          <p:spTgt spid="7"/>
                                        </p:tgtEl>
                                      </p:cBhvr>
                                      <p:by x="90000" y="90000"/>
                                    </p:animScale>
                                  </p:childTnLst>
                                </p:cTn>
                              </p:par>
                              <p:par>
                                <p:cTn id="28" presetID="23"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700" fill="hold"/>
                                        <p:tgtEl>
                                          <p:spTgt spid="18"/>
                                        </p:tgtEl>
                                        <p:attrNameLst>
                                          <p:attrName>ppt_w</p:attrName>
                                        </p:attrNameLst>
                                      </p:cBhvr>
                                      <p:tavLst>
                                        <p:tav tm="0">
                                          <p:val>
                                            <p:fltVal val="0"/>
                                          </p:val>
                                        </p:tav>
                                        <p:tav tm="100000">
                                          <p:val>
                                            <p:strVal val="#ppt_w"/>
                                          </p:val>
                                        </p:tav>
                                      </p:tavLst>
                                    </p:anim>
                                    <p:anim calcmode="lin" valueType="num">
                                      <p:cBhvr>
                                        <p:cTn id="31" dur="700" fill="hold"/>
                                        <p:tgtEl>
                                          <p:spTgt spid="18"/>
                                        </p:tgtEl>
                                        <p:attrNameLst>
                                          <p:attrName>ppt_h</p:attrName>
                                        </p:attrNameLst>
                                      </p:cBhvr>
                                      <p:tavLst>
                                        <p:tav tm="0">
                                          <p:val>
                                            <p:fltVal val="0"/>
                                          </p:val>
                                        </p:tav>
                                        <p:tav tm="100000">
                                          <p:val>
                                            <p:strVal val="#ppt_h"/>
                                          </p:val>
                                        </p:tav>
                                      </p:tavLst>
                                    </p:anim>
                                  </p:childTnLst>
                                </p:cTn>
                              </p:par>
                              <p:par>
                                <p:cTn id="32" presetID="42" presetClass="path" presetSubtype="0" accel="50000" decel="50000" fill="hold" nodeType="withEffect">
                                  <p:stCondLst>
                                    <p:cond delay="0"/>
                                  </p:stCondLst>
                                  <p:childTnLst>
                                    <p:animMotion origin="layout" path="M 1.04167E-6 0 L -0.3056 0.19792 " pathEditMode="relative" rAng="0" ptsTypes="AA">
                                      <p:cBhvr>
                                        <p:cTn id="33" dur="700" spd="-100000" fill="hold"/>
                                        <p:tgtEl>
                                          <p:spTgt spid="18"/>
                                        </p:tgtEl>
                                        <p:attrNameLst>
                                          <p:attrName>ppt_x</p:attrName>
                                          <p:attrName>ppt_y</p:attrName>
                                        </p:attrNameLst>
                                      </p:cBhvr>
                                      <p:rCtr x="-15286" y="9884"/>
                                    </p:animMotion>
                                  </p:childTnLst>
                                </p:cTn>
                              </p:par>
                            </p:childTnLst>
                          </p:cTn>
                        </p:par>
                      </p:childTnLst>
                    </p:cTn>
                  </p:par>
                  <p:par>
                    <p:cTn id="34" fill="hold">
                      <p:stCondLst>
                        <p:cond delay="indefinite"/>
                      </p:stCondLst>
                      <p:childTnLst>
                        <p:par>
                          <p:cTn id="35" fill="hold">
                            <p:stCondLst>
                              <p:cond delay="0"/>
                            </p:stCondLst>
                            <p:childTnLst>
                              <p:par>
                                <p:cTn id="36" presetID="6" presetClass="emph" presetSubtype="0" accel="5000" decel="5000" autoRev="1" fill="hold" nodeType="clickEffect">
                                  <p:stCondLst>
                                    <p:cond delay="0"/>
                                  </p:stCondLst>
                                  <p:childTnLst>
                                    <p:animScale>
                                      <p:cBhvr>
                                        <p:cTn id="37" dur="200" fill="hold"/>
                                        <p:tgtEl>
                                          <p:spTgt spid="7"/>
                                        </p:tgtEl>
                                      </p:cBhvr>
                                      <p:by x="150000" y="150000"/>
                                    </p:animScale>
                                  </p:childTnLst>
                                </p:cTn>
                              </p:par>
                              <p:par>
                                <p:cTn id="38" presetID="23" presetClass="exit" presetSubtype="32" fill="hold" nodeType="withEffect">
                                  <p:stCondLst>
                                    <p:cond delay="0"/>
                                  </p:stCondLst>
                                  <p:childTnLst>
                                    <p:anim calcmode="lin" valueType="num">
                                      <p:cBhvr>
                                        <p:cTn id="39" dur="500"/>
                                        <p:tgtEl>
                                          <p:spTgt spid="18"/>
                                        </p:tgtEl>
                                        <p:attrNameLst>
                                          <p:attrName>ppt_w</p:attrName>
                                        </p:attrNameLst>
                                      </p:cBhvr>
                                      <p:tavLst>
                                        <p:tav tm="0">
                                          <p:val>
                                            <p:strVal val="ppt_w"/>
                                          </p:val>
                                        </p:tav>
                                        <p:tav tm="100000">
                                          <p:val>
                                            <p:fltVal val="0"/>
                                          </p:val>
                                        </p:tav>
                                      </p:tavLst>
                                    </p:anim>
                                    <p:anim calcmode="lin" valueType="num">
                                      <p:cBhvr>
                                        <p:cTn id="40" dur="500"/>
                                        <p:tgtEl>
                                          <p:spTgt spid="18"/>
                                        </p:tgtEl>
                                        <p:attrNameLst>
                                          <p:attrName>ppt_h</p:attrName>
                                        </p:attrNameLst>
                                      </p:cBhvr>
                                      <p:tavLst>
                                        <p:tav tm="0">
                                          <p:val>
                                            <p:strVal val="ppt_h"/>
                                          </p:val>
                                        </p:tav>
                                        <p:tav tm="100000">
                                          <p:val>
                                            <p:fltVal val="0"/>
                                          </p:val>
                                        </p:tav>
                                      </p:tavLst>
                                    </p:anim>
                                    <p:set>
                                      <p:cBhvr>
                                        <p:cTn id="41" dur="1" fill="hold">
                                          <p:stCondLst>
                                            <p:cond delay="499"/>
                                          </p:stCondLst>
                                        </p:cTn>
                                        <p:tgtEl>
                                          <p:spTgt spid="18"/>
                                        </p:tgtEl>
                                        <p:attrNameLst>
                                          <p:attrName>style.visibility</p:attrName>
                                        </p:attrNameLst>
                                      </p:cBhvr>
                                      <p:to>
                                        <p:strVal val="hidden"/>
                                      </p:to>
                                    </p:set>
                                  </p:childTnLst>
                                </p:cTn>
                              </p:par>
                              <p:par>
                                <p:cTn id="42" presetID="42" presetClass="path" presetSubtype="0" decel="100000" fill="hold" nodeType="withEffect">
                                  <p:stCondLst>
                                    <p:cond delay="0"/>
                                  </p:stCondLst>
                                  <p:childTnLst>
                                    <p:animMotion origin="layout" path="M 1.04167E-6 0 L -0.3056 0.19792 " pathEditMode="relative" rAng="0" ptsTypes="AA">
                                      <p:cBhvr>
                                        <p:cTn id="43" dur="700" fill="hold"/>
                                        <p:tgtEl>
                                          <p:spTgt spid="18"/>
                                        </p:tgtEl>
                                        <p:attrNameLst>
                                          <p:attrName>ppt_x</p:attrName>
                                          <p:attrName>ppt_y</p:attrName>
                                        </p:attrNameLst>
                                      </p:cBhvr>
                                      <p:rCtr x="-15286" y="9884"/>
                                    </p:animMotion>
                                  </p:childTnLst>
                                </p:cTn>
                              </p:par>
                            </p:childTnLst>
                          </p:cTn>
                        </p:par>
                      </p:childTnLst>
                    </p:cTn>
                  </p:par>
                </p:childTnLst>
              </p:cTn>
              <p:nextCondLst>
                <p:cond evt="onClick" delay="0">
                  <p:tgtEl>
                    <p:spTgt spid="7"/>
                  </p:tgtEl>
                </p:cond>
              </p:nextCondLst>
            </p:seq>
            <p:seq concurrent="1" nextAc="seek">
              <p:cTn id="44" restart="whenNotActive" fill="hold" evtFilter="cancelBubble" nodeType="interactiveSeq">
                <p:stCondLst>
                  <p:cond evt="onClick" delay="0">
                    <p:tgtEl>
                      <p:spTgt spid="9"/>
                    </p:tgtEl>
                  </p:cond>
                </p:stCondLst>
                <p:endSync evt="end" delay="0">
                  <p:rtn val="all"/>
                </p:endSync>
                <p:childTnLst>
                  <p:par>
                    <p:cTn id="45" fill="hold">
                      <p:stCondLst>
                        <p:cond delay="0"/>
                      </p:stCondLst>
                      <p:childTnLst>
                        <p:par>
                          <p:cTn id="46" fill="hold">
                            <p:stCondLst>
                              <p:cond delay="0"/>
                            </p:stCondLst>
                            <p:childTnLst>
                              <p:par>
                                <p:cTn id="47" presetID="6" presetClass="emph" presetSubtype="0" accel="50000" decel="50000" autoRev="1" fill="hold" nodeType="clickEffect">
                                  <p:stCondLst>
                                    <p:cond delay="0"/>
                                  </p:stCondLst>
                                  <p:childTnLst>
                                    <p:animScale>
                                      <p:cBhvr>
                                        <p:cTn id="48" dur="200" fill="hold"/>
                                        <p:tgtEl>
                                          <p:spTgt spid="9"/>
                                        </p:tgtEl>
                                      </p:cBhvr>
                                      <p:by x="90000" y="90000"/>
                                    </p:animScale>
                                  </p:childTnLst>
                                </p:cTn>
                              </p:par>
                              <p:par>
                                <p:cTn id="49" presetID="23" presetClass="entr" presetSubtype="16"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700" fill="hold"/>
                                        <p:tgtEl>
                                          <p:spTgt spid="20"/>
                                        </p:tgtEl>
                                        <p:attrNameLst>
                                          <p:attrName>ppt_w</p:attrName>
                                        </p:attrNameLst>
                                      </p:cBhvr>
                                      <p:tavLst>
                                        <p:tav tm="0">
                                          <p:val>
                                            <p:fltVal val="0"/>
                                          </p:val>
                                        </p:tav>
                                        <p:tav tm="100000">
                                          <p:val>
                                            <p:strVal val="#ppt_w"/>
                                          </p:val>
                                        </p:tav>
                                      </p:tavLst>
                                    </p:anim>
                                    <p:anim calcmode="lin" valueType="num">
                                      <p:cBhvr>
                                        <p:cTn id="52" dur="700" fill="hold"/>
                                        <p:tgtEl>
                                          <p:spTgt spid="20"/>
                                        </p:tgtEl>
                                        <p:attrNameLst>
                                          <p:attrName>ppt_h</p:attrName>
                                        </p:attrNameLst>
                                      </p:cBhvr>
                                      <p:tavLst>
                                        <p:tav tm="0">
                                          <p:val>
                                            <p:fltVal val="0"/>
                                          </p:val>
                                        </p:tav>
                                        <p:tav tm="100000">
                                          <p:val>
                                            <p:strVal val="#ppt_h"/>
                                          </p:val>
                                        </p:tav>
                                      </p:tavLst>
                                    </p:anim>
                                  </p:childTnLst>
                                </p:cTn>
                              </p:par>
                              <p:par>
                                <p:cTn id="53" presetID="42" presetClass="path" presetSubtype="0" accel="50000" decel="50000" fill="hold" nodeType="withEffect">
                                  <p:stCondLst>
                                    <p:cond delay="0"/>
                                  </p:stCondLst>
                                  <p:childTnLst>
                                    <p:animMotion origin="layout" path="M -2.70833E-6 -2.22222E-6 L 0.29206 -0.29097 " pathEditMode="relative" rAng="0" ptsTypes="AA">
                                      <p:cBhvr>
                                        <p:cTn id="54" dur="700" spd="-100000" fill="hold"/>
                                        <p:tgtEl>
                                          <p:spTgt spid="20"/>
                                        </p:tgtEl>
                                        <p:attrNameLst>
                                          <p:attrName>ppt_x</p:attrName>
                                          <p:attrName>ppt_y</p:attrName>
                                        </p:attrNameLst>
                                      </p:cBhvr>
                                      <p:rCtr x="14596" y="-14560"/>
                                    </p:animMotion>
                                  </p:childTnLst>
                                </p:cTn>
                              </p:par>
                            </p:childTnLst>
                          </p:cTn>
                        </p:par>
                      </p:childTnLst>
                    </p:cTn>
                  </p:par>
                  <p:par>
                    <p:cTn id="55" fill="hold">
                      <p:stCondLst>
                        <p:cond delay="indefinite"/>
                      </p:stCondLst>
                      <p:childTnLst>
                        <p:par>
                          <p:cTn id="56" fill="hold">
                            <p:stCondLst>
                              <p:cond delay="0"/>
                            </p:stCondLst>
                            <p:childTnLst>
                              <p:par>
                                <p:cTn id="57" presetID="6" presetClass="emph" presetSubtype="0" accel="50000" decel="50000" autoRev="1" fill="hold" nodeType="clickEffect">
                                  <p:stCondLst>
                                    <p:cond delay="0"/>
                                  </p:stCondLst>
                                  <p:childTnLst>
                                    <p:animScale>
                                      <p:cBhvr>
                                        <p:cTn id="58" dur="200" fill="hold"/>
                                        <p:tgtEl>
                                          <p:spTgt spid="9"/>
                                        </p:tgtEl>
                                      </p:cBhvr>
                                      <p:by x="90000" y="90000"/>
                                    </p:animScale>
                                  </p:childTnLst>
                                </p:cTn>
                              </p:par>
                              <p:par>
                                <p:cTn id="59" presetID="23" presetClass="exit" presetSubtype="32" fill="hold" nodeType="withEffect">
                                  <p:stCondLst>
                                    <p:cond delay="0"/>
                                  </p:stCondLst>
                                  <p:childTnLst>
                                    <p:anim calcmode="lin" valueType="num">
                                      <p:cBhvr>
                                        <p:cTn id="60" dur="700"/>
                                        <p:tgtEl>
                                          <p:spTgt spid="20"/>
                                        </p:tgtEl>
                                        <p:attrNameLst>
                                          <p:attrName>ppt_w</p:attrName>
                                        </p:attrNameLst>
                                      </p:cBhvr>
                                      <p:tavLst>
                                        <p:tav tm="0">
                                          <p:val>
                                            <p:strVal val="ppt_w"/>
                                          </p:val>
                                        </p:tav>
                                        <p:tav tm="100000">
                                          <p:val>
                                            <p:fltVal val="0"/>
                                          </p:val>
                                        </p:tav>
                                      </p:tavLst>
                                    </p:anim>
                                    <p:anim calcmode="lin" valueType="num">
                                      <p:cBhvr>
                                        <p:cTn id="61" dur="700"/>
                                        <p:tgtEl>
                                          <p:spTgt spid="20"/>
                                        </p:tgtEl>
                                        <p:attrNameLst>
                                          <p:attrName>ppt_h</p:attrName>
                                        </p:attrNameLst>
                                      </p:cBhvr>
                                      <p:tavLst>
                                        <p:tav tm="0">
                                          <p:val>
                                            <p:strVal val="ppt_h"/>
                                          </p:val>
                                        </p:tav>
                                        <p:tav tm="100000">
                                          <p:val>
                                            <p:fltVal val="0"/>
                                          </p:val>
                                        </p:tav>
                                      </p:tavLst>
                                    </p:anim>
                                    <p:set>
                                      <p:cBhvr>
                                        <p:cTn id="62" dur="1" fill="hold">
                                          <p:stCondLst>
                                            <p:cond delay="699"/>
                                          </p:stCondLst>
                                        </p:cTn>
                                        <p:tgtEl>
                                          <p:spTgt spid="20"/>
                                        </p:tgtEl>
                                        <p:attrNameLst>
                                          <p:attrName>style.visibility</p:attrName>
                                        </p:attrNameLst>
                                      </p:cBhvr>
                                      <p:to>
                                        <p:strVal val="hidden"/>
                                      </p:to>
                                    </p:set>
                                  </p:childTnLst>
                                </p:cTn>
                              </p:par>
                              <p:par>
                                <p:cTn id="63" presetID="42" presetClass="path" presetSubtype="0" accel="50000" decel="50000" fill="hold" nodeType="withEffect">
                                  <p:stCondLst>
                                    <p:cond delay="0"/>
                                  </p:stCondLst>
                                  <p:childTnLst>
                                    <p:animMotion origin="layout" path="M -2.70833E-6 -2.22222E-6 L 0.29206 -0.25324 " pathEditMode="relative" rAng="0" ptsTypes="AA">
                                      <p:cBhvr>
                                        <p:cTn id="64" dur="700" fill="hold"/>
                                        <p:tgtEl>
                                          <p:spTgt spid="20"/>
                                        </p:tgtEl>
                                        <p:attrNameLst>
                                          <p:attrName>ppt_x</p:attrName>
                                          <p:attrName>ppt_y</p:attrName>
                                        </p:attrNameLst>
                                      </p:cBhvr>
                                      <p:rCtr x="14596" y="-12662"/>
                                    </p:animMotion>
                                  </p:childTnLst>
                                </p:cTn>
                              </p:par>
                            </p:childTnLst>
                          </p:cTn>
                        </p:par>
                      </p:childTnLst>
                    </p:cTn>
                  </p:par>
                </p:childTnLst>
              </p:cTn>
              <p:nextCondLst>
                <p:cond evt="onClick" delay="0">
                  <p:tgtEl>
                    <p:spTgt spid="9"/>
                  </p:tgtEl>
                </p:cond>
              </p:nextCondLst>
            </p:seq>
            <p:seq concurrent="1" nextAc="seek">
              <p:cTn id="65" restart="whenNotActive" fill="hold" evtFilter="cancelBubble" nodeType="interactiveSeq">
                <p:stCondLst>
                  <p:cond evt="onClick" delay="0">
                    <p:tgtEl>
                      <p:spTgt spid="11"/>
                    </p:tgtEl>
                  </p:cond>
                </p:stCondLst>
                <p:endSync evt="end" delay="0">
                  <p:rtn val="all"/>
                </p:endSync>
                <p:childTnLst>
                  <p:par>
                    <p:cTn id="66" fill="hold">
                      <p:stCondLst>
                        <p:cond delay="0"/>
                      </p:stCondLst>
                      <p:childTnLst>
                        <p:par>
                          <p:cTn id="67" fill="hold">
                            <p:stCondLst>
                              <p:cond delay="0"/>
                            </p:stCondLst>
                            <p:childTnLst>
                              <p:par>
                                <p:cTn id="68" presetID="6" presetClass="emph" presetSubtype="0" accel="50000" decel="50000" autoRev="1" fill="hold" nodeType="clickEffect">
                                  <p:stCondLst>
                                    <p:cond delay="0"/>
                                  </p:stCondLst>
                                  <p:childTnLst>
                                    <p:animScale>
                                      <p:cBhvr>
                                        <p:cTn id="69" dur="200" fill="hold"/>
                                        <p:tgtEl>
                                          <p:spTgt spid="11"/>
                                        </p:tgtEl>
                                      </p:cBhvr>
                                      <p:by x="150000" y="150000"/>
                                    </p:animScale>
                                  </p:childTnLst>
                                </p:cTn>
                              </p:par>
                              <p:par>
                                <p:cTn id="70" presetID="23" presetClass="entr" presetSubtype="16"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700" fill="hold"/>
                                        <p:tgtEl>
                                          <p:spTgt spid="22"/>
                                        </p:tgtEl>
                                        <p:attrNameLst>
                                          <p:attrName>ppt_w</p:attrName>
                                        </p:attrNameLst>
                                      </p:cBhvr>
                                      <p:tavLst>
                                        <p:tav tm="0">
                                          <p:val>
                                            <p:fltVal val="0"/>
                                          </p:val>
                                        </p:tav>
                                        <p:tav tm="100000">
                                          <p:val>
                                            <p:strVal val="#ppt_w"/>
                                          </p:val>
                                        </p:tav>
                                      </p:tavLst>
                                    </p:anim>
                                    <p:anim calcmode="lin" valueType="num">
                                      <p:cBhvr>
                                        <p:cTn id="73" dur="700" fill="hold"/>
                                        <p:tgtEl>
                                          <p:spTgt spid="22"/>
                                        </p:tgtEl>
                                        <p:attrNameLst>
                                          <p:attrName>ppt_h</p:attrName>
                                        </p:attrNameLst>
                                      </p:cBhvr>
                                      <p:tavLst>
                                        <p:tav tm="0">
                                          <p:val>
                                            <p:fltVal val="0"/>
                                          </p:val>
                                        </p:tav>
                                        <p:tav tm="100000">
                                          <p:val>
                                            <p:strVal val="#ppt_h"/>
                                          </p:val>
                                        </p:tav>
                                      </p:tavLst>
                                    </p:anim>
                                  </p:childTnLst>
                                </p:cTn>
                              </p:par>
                              <p:par>
                                <p:cTn id="74" presetID="42" presetClass="path" presetSubtype="0" accel="50000" decel="50000" fill="hold" nodeType="withEffect">
                                  <p:stCondLst>
                                    <p:cond delay="0"/>
                                  </p:stCondLst>
                                  <p:childTnLst>
                                    <p:animMotion origin="layout" path="M 1.04167E-6 -2.96296E-6 L -0.3056 -0.26875 " pathEditMode="relative" rAng="0" ptsTypes="AA">
                                      <p:cBhvr>
                                        <p:cTn id="75" dur="700" spd="-100000" fill="hold"/>
                                        <p:tgtEl>
                                          <p:spTgt spid="22"/>
                                        </p:tgtEl>
                                        <p:attrNameLst>
                                          <p:attrName>ppt_x</p:attrName>
                                          <p:attrName>ppt_y</p:attrName>
                                        </p:attrNameLst>
                                      </p:cBhvr>
                                      <p:rCtr x="-15286" y="-13449"/>
                                    </p:animMotion>
                                  </p:childTnLst>
                                </p:cTn>
                              </p:par>
                            </p:childTnLst>
                          </p:cTn>
                        </p:par>
                      </p:childTnLst>
                    </p:cTn>
                  </p:par>
                  <p:par>
                    <p:cTn id="76" fill="hold">
                      <p:stCondLst>
                        <p:cond delay="indefinite"/>
                      </p:stCondLst>
                      <p:childTnLst>
                        <p:par>
                          <p:cTn id="77" fill="hold">
                            <p:stCondLst>
                              <p:cond delay="0"/>
                            </p:stCondLst>
                            <p:childTnLst>
                              <p:par>
                                <p:cTn id="78" presetID="6" presetClass="emph" presetSubtype="0" accel="50000" decel="50000" autoRev="1" fill="hold" nodeType="clickEffect">
                                  <p:stCondLst>
                                    <p:cond delay="0"/>
                                  </p:stCondLst>
                                  <p:childTnLst>
                                    <p:animScale>
                                      <p:cBhvr>
                                        <p:cTn id="79" dur="200" fill="hold"/>
                                        <p:tgtEl>
                                          <p:spTgt spid="11"/>
                                        </p:tgtEl>
                                      </p:cBhvr>
                                      <p:by x="90000" y="90000"/>
                                    </p:animScale>
                                  </p:childTnLst>
                                </p:cTn>
                              </p:par>
                              <p:par>
                                <p:cTn id="80" presetID="23" presetClass="exit" presetSubtype="32" fill="hold" nodeType="withEffect">
                                  <p:stCondLst>
                                    <p:cond delay="0"/>
                                  </p:stCondLst>
                                  <p:childTnLst>
                                    <p:anim calcmode="lin" valueType="num">
                                      <p:cBhvr>
                                        <p:cTn id="81" dur="700"/>
                                        <p:tgtEl>
                                          <p:spTgt spid="22"/>
                                        </p:tgtEl>
                                        <p:attrNameLst>
                                          <p:attrName>ppt_w</p:attrName>
                                        </p:attrNameLst>
                                      </p:cBhvr>
                                      <p:tavLst>
                                        <p:tav tm="0">
                                          <p:val>
                                            <p:strVal val="ppt_w"/>
                                          </p:val>
                                        </p:tav>
                                        <p:tav tm="100000">
                                          <p:val>
                                            <p:fltVal val="0"/>
                                          </p:val>
                                        </p:tav>
                                      </p:tavLst>
                                    </p:anim>
                                    <p:anim calcmode="lin" valueType="num">
                                      <p:cBhvr>
                                        <p:cTn id="82" dur="700"/>
                                        <p:tgtEl>
                                          <p:spTgt spid="22"/>
                                        </p:tgtEl>
                                        <p:attrNameLst>
                                          <p:attrName>ppt_h</p:attrName>
                                        </p:attrNameLst>
                                      </p:cBhvr>
                                      <p:tavLst>
                                        <p:tav tm="0">
                                          <p:val>
                                            <p:strVal val="ppt_h"/>
                                          </p:val>
                                        </p:tav>
                                        <p:tav tm="100000">
                                          <p:val>
                                            <p:fltVal val="0"/>
                                          </p:val>
                                        </p:tav>
                                      </p:tavLst>
                                    </p:anim>
                                    <p:set>
                                      <p:cBhvr>
                                        <p:cTn id="83" dur="1" fill="hold">
                                          <p:stCondLst>
                                            <p:cond delay="699"/>
                                          </p:stCondLst>
                                        </p:cTn>
                                        <p:tgtEl>
                                          <p:spTgt spid="22"/>
                                        </p:tgtEl>
                                        <p:attrNameLst>
                                          <p:attrName>style.visibility</p:attrName>
                                        </p:attrNameLst>
                                      </p:cBhvr>
                                      <p:to>
                                        <p:strVal val="hidden"/>
                                      </p:to>
                                    </p:set>
                                  </p:childTnLst>
                                </p:cTn>
                              </p:par>
                              <p:par>
                                <p:cTn id="84" presetID="42" presetClass="path" presetSubtype="0" accel="50000" decel="50000" fill="hold" nodeType="withEffect">
                                  <p:stCondLst>
                                    <p:cond delay="0"/>
                                  </p:stCondLst>
                                  <p:childTnLst>
                                    <p:animMotion origin="layout" path="M 1.04167E-6 -2.96296E-6 L -0.3056 -0.25 " pathEditMode="relative" rAng="0" ptsTypes="AA">
                                      <p:cBhvr>
                                        <p:cTn id="85" dur="700" fill="hold"/>
                                        <p:tgtEl>
                                          <p:spTgt spid="22"/>
                                        </p:tgtEl>
                                        <p:attrNameLst>
                                          <p:attrName>ppt_x</p:attrName>
                                          <p:attrName>ppt_y</p:attrName>
                                        </p:attrNameLst>
                                      </p:cBhvr>
                                      <p:rCtr x="-15286" y="-12500"/>
                                    </p:animMotion>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64104FF-1B74-D73A-5E29-C2E64CE5921A}"/>
              </a:ext>
            </a:extLst>
          </p:cNvPr>
          <p:cNvSpPr/>
          <p:nvPr/>
        </p:nvSpPr>
        <p:spPr>
          <a:xfrm>
            <a:off x="0" y="0"/>
            <a:ext cx="12192000" cy="6858000"/>
          </a:xfrm>
          <a:prstGeom prst="rect">
            <a:avLst/>
          </a:prstGeom>
          <a:solidFill>
            <a:srgbClr val="0D0A2C">
              <a:alpha val="75000"/>
            </a:srgbClr>
          </a:solidFill>
          <a:ln/>
        </p:spPr>
        <p:txBody>
          <a:bodyPr/>
          <a:lstStyle/>
          <a:p>
            <a:endParaRPr lang="en-IN" dirty="0"/>
          </a:p>
        </p:txBody>
      </p:sp>
      <p:sp>
        <p:nvSpPr>
          <p:cNvPr id="6" name="TextBox 5">
            <a:extLst>
              <a:ext uri="{FF2B5EF4-FFF2-40B4-BE49-F238E27FC236}">
                <a16:creationId xmlns:a16="http://schemas.microsoft.com/office/drawing/2014/main" id="{4C44B560-ED28-0A5E-D4B6-1406824EE2F7}"/>
              </a:ext>
            </a:extLst>
          </p:cNvPr>
          <p:cNvSpPr txBox="1"/>
          <p:nvPr/>
        </p:nvSpPr>
        <p:spPr>
          <a:xfrm>
            <a:off x="4015281" y="-91440"/>
            <a:ext cx="3208479"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ACCURACY</a:t>
            </a:r>
            <a:endParaRPr lang="en-IN" b="1" dirty="0">
              <a:latin typeface="Berlin Sans FB Demi" panose="020E0802020502020306" pitchFamily="34" charset="0"/>
            </a:endParaRPr>
          </a:p>
        </p:txBody>
      </p:sp>
      <p:sp>
        <p:nvSpPr>
          <p:cNvPr id="7" name="TextBox 6">
            <a:extLst>
              <a:ext uri="{FF2B5EF4-FFF2-40B4-BE49-F238E27FC236}">
                <a16:creationId xmlns:a16="http://schemas.microsoft.com/office/drawing/2014/main" id="{975FEBC0-1CB8-D843-B172-07664C92E560}"/>
              </a:ext>
            </a:extLst>
          </p:cNvPr>
          <p:cNvSpPr txBox="1"/>
          <p:nvPr/>
        </p:nvSpPr>
        <p:spPr>
          <a:xfrm>
            <a:off x="615019" y="3035194"/>
            <a:ext cx="10755086" cy="3768724"/>
          </a:xfrm>
          <a:prstGeom prst="rect">
            <a:avLst/>
          </a:prstGeom>
          <a:noFill/>
        </p:spPr>
        <p:txBody>
          <a:bodyPr wrap="square" rtlCol="0">
            <a:spAutoFit/>
          </a:bodyPr>
          <a:lstStyle/>
          <a:p>
            <a:pPr>
              <a:lnSpc>
                <a:spcPct val="150000"/>
              </a:lnSpc>
              <a:spcAft>
                <a:spcPts val="800"/>
              </a:spcAft>
            </a:pP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Enhanced Detection : </a:t>
            </a:r>
          </a:p>
          <a:p>
            <a:pPr>
              <a:lnSpc>
                <a:spcPct val="150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Machine learning algorithms, particularly Convolutional Neural Networks (CNNs), can </a:t>
            </a:r>
            <a:r>
              <a:rPr lang="en-IN" sz="20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analyze</a:t>
            </a: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CT scan and ultrasound images with high precision, detecting even the smallest kidney stones that might be missed by traditional methods.</a:t>
            </a:r>
          </a:p>
          <a:p>
            <a:pPr>
              <a:lnSpc>
                <a:spcPct val="150000"/>
              </a:lnSpc>
              <a:spcAft>
                <a:spcPts val="800"/>
              </a:spcAft>
            </a:pPr>
            <a:r>
              <a:rPr lang="en-IN" sz="20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Consistency : </a:t>
            </a:r>
          </a:p>
          <a:p>
            <a:pPr>
              <a:lnSpc>
                <a:spcPct val="150000"/>
              </a:lnSpc>
              <a:spcAft>
                <a:spcPts val="800"/>
              </a:spcAft>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Unlike human interpretation, machine learning models provide consistent and objective analysis, reducing the likelihood of diagnostic errors due to fatigue or subjective judgment.</a:t>
            </a:r>
          </a:p>
        </p:txBody>
      </p:sp>
      <p:pic>
        <p:nvPicPr>
          <p:cNvPr id="9" name="Picture 8">
            <a:extLst>
              <a:ext uri="{FF2B5EF4-FFF2-40B4-BE49-F238E27FC236}">
                <a16:creationId xmlns:a16="http://schemas.microsoft.com/office/drawing/2014/main" id="{10EA8688-BAD5-03FD-3076-71AC813C3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729" y="769441"/>
            <a:ext cx="6888481" cy="237905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72258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D99EA6B-89ED-4167-74EC-73CCF363FE7D}"/>
              </a:ext>
            </a:extLst>
          </p:cNvPr>
          <p:cNvSpPr/>
          <p:nvPr/>
        </p:nvSpPr>
        <p:spPr>
          <a:xfrm>
            <a:off x="0" y="0"/>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A534C560-4BF1-6CC5-A691-3DDCFA9FB91D}"/>
              </a:ext>
            </a:extLst>
          </p:cNvPr>
          <p:cNvSpPr txBox="1"/>
          <p:nvPr/>
        </p:nvSpPr>
        <p:spPr>
          <a:xfrm>
            <a:off x="3263296" y="133425"/>
            <a:ext cx="6888480"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SAFTEY &amp; COMFORT</a:t>
            </a:r>
            <a:endParaRPr lang="en-IN" b="1" dirty="0">
              <a:latin typeface="Berlin Sans FB Demi" panose="020E0802020502020306" pitchFamily="34" charset="0"/>
            </a:endParaRPr>
          </a:p>
        </p:txBody>
      </p:sp>
      <p:sp>
        <p:nvSpPr>
          <p:cNvPr id="4" name="TextBox 3">
            <a:extLst>
              <a:ext uri="{FF2B5EF4-FFF2-40B4-BE49-F238E27FC236}">
                <a16:creationId xmlns:a16="http://schemas.microsoft.com/office/drawing/2014/main" id="{15BB3CF7-E954-2C6C-77E9-CB63C7DE330A}"/>
              </a:ext>
            </a:extLst>
          </p:cNvPr>
          <p:cNvSpPr txBox="1"/>
          <p:nvPr/>
        </p:nvSpPr>
        <p:spPr>
          <a:xfrm>
            <a:off x="478971" y="3257006"/>
            <a:ext cx="11234057" cy="2571217"/>
          </a:xfrm>
          <a:prstGeom prst="rect">
            <a:avLst/>
          </a:prstGeom>
          <a:noFill/>
        </p:spPr>
        <p:txBody>
          <a:bodyPr wrap="square" rtlCol="0">
            <a:spAutoFit/>
          </a:bodyPr>
          <a:lstStyle/>
          <a:p>
            <a:pPr>
              <a:lnSpc>
                <a:spcPct val="107000"/>
              </a:lnSpc>
              <a:spcAft>
                <a:spcPts val="800"/>
              </a:spcAft>
            </a:pP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Non-invasive Methods : </a:t>
            </a:r>
          </a:p>
          <a:p>
            <a:pPr>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CT scans and ultrasound are non-invasive, minimizing patient discomfort compared to procedures like intravenous pyelogram (IVP) or invasive sampling.</a:t>
            </a:r>
          </a:p>
          <a:p>
            <a:pPr>
              <a:lnSpc>
                <a:spcPct val="107000"/>
              </a:lnSpc>
              <a:spcAft>
                <a:spcPts val="800"/>
              </a:spcAft>
            </a:pPr>
            <a:r>
              <a:rPr lang="en-IN"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Radiation-Free Option : </a:t>
            </a:r>
          </a:p>
          <a:p>
            <a:pPr>
              <a:lnSpc>
                <a:spcPct val="150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Ultrasound imaging, in particular, offers a radiation-free alternative, making it safer for repeated use, especially in vulnerable populations like pregnant women and children.</a:t>
            </a:r>
          </a:p>
        </p:txBody>
      </p:sp>
      <p:pic>
        <p:nvPicPr>
          <p:cNvPr id="6" name="Picture 5">
            <a:extLst>
              <a:ext uri="{FF2B5EF4-FFF2-40B4-BE49-F238E27FC236}">
                <a16:creationId xmlns:a16="http://schemas.microsoft.com/office/drawing/2014/main" id="{794B3DBA-BB65-9F36-DA9A-3F826E16F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207" y="972535"/>
            <a:ext cx="3331542" cy="2216990"/>
          </a:xfrm>
          <a:prstGeom prst="rect">
            <a:avLst/>
          </a:prstGeom>
        </p:spPr>
      </p:pic>
    </p:spTree>
    <p:extLst>
      <p:ext uri="{BB962C8B-B14F-4D97-AF65-F5344CB8AC3E}">
        <p14:creationId xmlns:p14="http://schemas.microsoft.com/office/powerpoint/2010/main" val="3843372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A3244F9-90D0-7F80-E61C-5937AEB0ADD6}"/>
              </a:ext>
            </a:extLst>
          </p:cNvPr>
          <p:cNvSpPr/>
          <p:nvPr/>
        </p:nvSpPr>
        <p:spPr>
          <a:xfrm>
            <a:off x="0" y="0"/>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82184663-20D0-5820-2A66-F0DC921E30D3}"/>
              </a:ext>
            </a:extLst>
          </p:cNvPr>
          <p:cNvSpPr txBox="1"/>
          <p:nvPr/>
        </p:nvSpPr>
        <p:spPr>
          <a:xfrm>
            <a:off x="3158792" y="101546"/>
            <a:ext cx="6888480"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SPEED &amp; EFFICIENCY </a:t>
            </a:r>
            <a:endParaRPr lang="en-IN" b="1" dirty="0">
              <a:latin typeface="Berlin Sans FB Demi" panose="020E0802020502020306" pitchFamily="34" charset="0"/>
            </a:endParaRPr>
          </a:p>
        </p:txBody>
      </p:sp>
      <p:sp>
        <p:nvSpPr>
          <p:cNvPr id="4" name="TextBox 3">
            <a:extLst>
              <a:ext uri="{FF2B5EF4-FFF2-40B4-BE49-F238E27FC236}">
                <a16:creationId xmlns:a16="http://schemas.microsoft.com/office/drawing/2014/main" id="{F9DE60EF-31DF-CAF6-49DB-490FEC6982B9}"/>
              </a:ext>
            </a:extLst>
          </p:cNvPr>
          <p:cNvSpPr txBox="1"/>
          <p:nvPr/>
        </p:nvSpPr>
        <p:spPr>
          <a:xfrm>
            <a:off x="722811" y="3266893"/>
            <a:ext cx="11146971" cy="2571217"/>
          </a:xfrm>
          <a:prstGeom prst="rect">
            <a:avLst/>
          </a:prstGeom>
          <a:noFill/>
        </p:spPr>
        <p:txBody>
          <a:bodyPr wrap="square" rtlCol="0">
            <a:spAutoFit/>
          </a:bodyPr>
          <a:lstStyle/>
          <a:p>
            <a:pPr>
              <a:lnSpc>
                <a:spcPct val="107000"/>
              </a:lnSpc>
              <a:spcAft>
                <a:spcPts val="800"/>
              </a:spcAft>
            </a:pP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Rapid Analysis : </a:t>
            </a:r>
          </a:p>
          <a:p>
            <a:pPr>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Machine learning models can quickly process large volumes of CT and ultrasound images, providing rapid diagnostic results. This speeds up the decision-making process, allowing for timely treatment.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Workflow Integration : </a:t>
            </a:r>
          </a:p>
          <a:p>
            <a:pPr>
              <a:lnSpc>
                <a:spcPct val="150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integration of machine learning models into clinical workflows can streamline operations, reducing the time healthcare providers spend on manual image analysis and allowing them to focus on patient care.</a:t>
            </a:r>
          </a:p>
        </p:txBody>
      </p:sp>
      <p:pic>
        <p:nvPicPr>
          <p:cNvPr id="6" name="Picture 5">
            <a:extLst>
              <a:ext uri="{FF2B5EF4-FFF2-40B4-BE49-F238E27FC236}">
                <a16:creationId xmlns:a16="http://schemas.microsoft.com/office/drawing/2014/main" id="{C3AAA76E-2D32-F45C-5E82-DA074E52F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1771" y="972534"/>
            <a:ext cx="4005943" cy="2294360"/>
          </a:xfrm>
          <a:prstGeom prst="rect">
            <a:avLst/>
          </a:prstGeom>
        </p:spPr>
      </p:pic>
    </p:spTree>
    <p:extLst>
      <p:ext uri="{BB962C8B-B14F-4D97-AF65-F5344CB8AC3E}">
        <p14:creationId xmlns:p14="http://schemas.microsoft.com/office/powerpoint/2010/main" val="275472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9080DC1-4CFA-672E-2225-646F24077AC6}"/>
              </a:ext>
            </a:extLst>
          </p:cNvPr>
          <p:cNvSpPr/>
          <p:nvPr/>
        </p:nvSpPr>
        <p:spPr>
          <a:xfrm>
            <a:off x="0" y="0"/>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C97D6381-2D94-9176-BDEC-91BAC626B1F9}"/>
              </a:ext>
            </a:extLst>
          </p:cNvPr>
          <p:cNvSpPr txBox="1"/>
          <p:nvPr/>
        </p:nvSpPr>
        <p:spPr>
          <a:xfrm>
            <a:off x="2793033" y="136382"/>
            <a:ext cx="6888480"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DIAGNOSTIC PRECISION</a:t>
            </a:r>
            <a:endParaRPr lang="en-IN" b="1" dirty="0">
              <a:latin typeface="Berlin Sans FB Demi" panose="020E0802020502020306" pitchFamily="34" charset="0"/>
            </a:endParaRPr>
          </a:p>
        </p:txBody>
      </p:sp>
      <p:sp>
        <p:nvSpPr>
          <p:cNvPr id="4" name="TextBox 3">
            <a:extLst>
              <a:ext uri="{FF2B5EF4-FFF2-40B4-BE49-F238E27FC236}">
                <a16:creationId xmlns:a16="http://schemas.microsoft.com/office/drawing/2014/main" id="{C720F9E1-80CB-8076-AE0E-3A48B7D2EE18}"/>
              </a:ext>
            </a:extLst>
          </p:cNvPr>
          <p:cNvSpPr txBox="1"/>
          <p:nvPr/>
        </p:nvSpPr>
        <p:spPr>
          <a:xfrm>
            <a:off x="539667" y="1681309"/>
            <a:ext cx="6972033" cy="4279826"/>
          </a:xfrm>
          <a:prstGeom prst="rect">
            <a:avLst/>
          </a:prstGeom>
          <a:noFill/>
        </p:spPr>
        <p:txBody>
          <a:bodyPr wrap="square" rtlCol="0">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Detailed Imaging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CT scans provide highly detailed images that aid in the precise localization and characterization of kidney stones. Machine learning models can further enhance this precision by accurately identifying and classifying stones.</a:t>
            </a:r>
          </a:p>
          <a:p>
            <a:r>
              <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Type Differentiation : </a:t>
            </a:r>
          </a:p>
          <a:p>
            <a:pPr>
              <a:lnSpc>
                <a:spcPct val="150000"/>
              </a:lnSpc>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Advanced techniques like dual-energy CT (DECT) can differentiate between different types of kidney stones, such as uric acid and calcium stones, allowing for tailored treatment strategies. Machine learning can assist in this differentiation by </a:t>
            </a:r>
            <a:r>
              <a:rPr lang="en-IN"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analyzing</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 specific features of each stone type</a:t>
            </a:r>
            <a:endParaRPr lang="en-IN" sz="2000" dirty="0">
              <a:solidFill>
                <a:schemeClr val="bg1"/>
              </a:solidFill>
              <a:latin typeface="Berlin Sans FB Demi" panose="020E0802020502020306" pitchFamily="34" charset="0"/>
            </a:endParaRPr>
          </a:p>
        </p:txBody>
      </p:sp>
      <p:pic>
        <p:nvPicPr>
          <p:cNvPr id="6" name="Picture 5">
            <a:extLst>
              <a:ext uri="{FF2B5EF4-FFF2-40B4-BE49-F238E27FC236}">
                <a16:creationId xmlns:a16="http://schemas.microsoft.com/office/drawing/2014/main" id="{74F053E5-64FB-05D9-FC6C-17F129B8B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605" y="1169004"/>
            <a:ext cx="3862688" cy="520623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146954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0539B8-885C-BF10-2302-8BAC5759DFB5}"/>
              </a:ext>
            </a:extLst>
          </p:cNvPr>
          <p:cNvSpPr txBox="1"/>
          <p:nvPr/>
        </p:nvSpPr>
        <p:spPr>
          <a:xfrm>
            <a:off x="3750471" y="202054"/>
            <a:ext cx="4824408" cy="707886"/>
          </a:xfrm>
          <a:prstGeom prst="rect">
            <a:avLst/>
          </a:prstGeom>
          <a:noFill/>
        </p:spPr>
        <p:txBody>
          <a:bodyPr wrap="square" rtlCol="0">
            <a:spAutoFit/>
          </a:bodyPr>
          <a:lstStyle/>
          <a:p>
            <a:r>
              <a:rPr lang="en-US" sz="4000" b="1" dirty="0">
                <a:ln w="6600">
                  <a:solidFill>
                    <a:schemeClr val="accent2"/>
                  </a:solidFill>
                  <a:prstDash val="solid"/>
                </a:ln>
                <a:solidFill>
                  <a:srgbClr val="FFFFFF"/>
                </a:solidFill>
                <a:effectLst>
                  <a:glow rad="101600">
                    <a:schemeClr val="accent2">
                      <a:satMod val="175000"/>
                      <a:alpha val="40000"/>
                    </a:schemeClr>
                  </a:glow>
                  <a:outerShdw dist="38100" dir="2700000" algn="tl" rotWithShape="0">
                    <a:schemeClr val="accent2"/>
                  </a:outerShdw>
                </a:effectLst>
                <a:latin typeface="Aptos" panose="020B0004020202020204" pitchFamily="34" charset="0"/>
              </a:rPr>
              <a:t>TABLE OF CONTENT  </a:t>
            </a:r>
            <a:endParaRPr lang="en-IN" sz="4000" b="1" dirty="0">
              <a:ln w="6600">
                <a:solidFill>
                  <a:schemeClr val="accent2"/>
                </a:solidFill>
                <a:prstDash val="solid"/>
              </a:ln>
              <a:solidFill>
                <a:srgbClr val="FFFFFF"/>
              </a:solidFill>
              <a:effectLst>
                <a:glow rad="101600">
                  <a:schemeClr val="accent2">
                    <a:satMod val="175000"/>
                    <a:alpha val="40000"/>
                  </a:schemeClr>
                </a:glow>
                <a:outerShdw dist="38100" dir="2700000" algn="tl" rotWithShape="0">
                  <a:schemeClr val="accent2"/>
                </a:outerShdw>
              </a:effectLst>
              <a:latin typeface="Aptos" panose="020B0004020202020204" pitchFamily="34" charset="0"/>
            </a:endParaRPr>
          </a:p>
        </p:txBody>
      </p:sp>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66B8C918-0B4F-A3EA-C86D-4479F493A4F0}"/>
                  </a:ext>
                </a:extLst>
              </p:cNvPr>
              <p:cNvGraphicFramePr>
                <a:graphicFrameLocks noChangeAspect="1"/>
              </p:cNvGraphicFramePr>
              <p:nvPr>
                <p:extLst>
                  <p:ext uri="{D42A27DB-BD31-4B8C-83A1-F6EECF244321}">
                    <p14:modId xmlns:p14="http://schemas.microsoft.com/office/powerpoint/2010/main" val="1127558983"/>
                  </p:ext>
                </p:extLst>
              </p:nvPr>
            </p:nvGraphicFramePr>
            <p:xfrm>
              <a:off x="619127" y="1170816"/>
              <a:ext cx="2438398" cy="1367170"/>
            </p:xfrm>
            <a:graphic>
              <a:graphicData uri="http://schemas.microsoft.com/office/powerpoint/2016/sectionzoom">
                <psez:sectionZm>
                  <psez:sectionZmObj sectionId="{2257BDA5-D4B4-4277-89DE-90CA0746C087}">
                    <psez:zmPr id="{70C63461-14C3-4417-8E52-30E8BA9F1E27}"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8" cy="1367170"/>
                        </a:xfrm>
                        <a:prstGeom prst="roundRect">
                          <a:avLst>
                            <a:gd name="adj" fmla="val 8594"/>
                          </a:avLst>
                        </a:prstGeom>
                        <a:solidFill>
                          <a:srgbClr val="FFFFFF">
                            <a:shade val="85000"/>
                          </a:srgbClr>
                        </a:solidFill>
                        <a:ln>
                          <a:noFill/>
                        </a:ln>
                        <a:effectLst>
                          <a:glow rad="177800">
                            <a:schemeClr val="bg1">
                              <a:alpha val="50000"/>
                            </a:schemeClr>
                          </a:glow>
                          <a:reflection blurRad="12700" stA="0" endPos="28000" dist="5000" dir="5400000" sy="-100000" algn="bl" rotWithShape="0"/>
                        </a:effectLst>
                      </p166:spPr>
                    </psez:zmPr>
                  </psez:sectionZmObj>
                </psez:sectionZm>
              </a:graphicData>
            </a:graphic>
          </p:graphicFrame>
        </mc:Choice>
        <mc:Fallback xmlns="">
          <p:pic>
            <p:nvPicPr>
              <p:cNvPr id="31" name="Section Zoom 30">
                <a:hlinkClick r:id="rId3" action="ppaction://hlinksldjump"/>
                <a:extLst>
                  <a:ext uri="{FF2B5EF4-FFF2-40B4-BE49-F238E27FC236}">
                    <a16:creationId xmlns:a16="http://schemas.microsoft.com/office/drawing/2014/main" id="{66B8C918-0B4F-A3EA-C86D-4479F493A4F0}"/>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19127" y="1170816"/>
                <a:ext cx="2438398" cy="1367170"/>
              </a:xfrm>
              <a:prstGeom prst="roundRect">
                <a:avLst>
                  <a:gd name="adj" fmla="val 8594"/>
                </a:avLst>
              </a:prstGeom>
              <a:solidFill>
                <a:srgbClr val="FFFFFF">
                  <a:shade val="85000"/>
                </a:srgbClr>
              </a:solidFill>
              <a:ln>
                <a:noFill/>
              </a:ln>
              <a:effectLst>
                <a:glow rad="177800">
                  <a:schemeClr val="bg1">
                    <a:alpha val="50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33" name="Section Zoom 32">
                <a:extLst>
                  <a:ext uri="{FF2B5EF4-FFF2-40B4-BE49-F238E27FC236}">
                    <a16:creationId xmlns:a16="http://schemas.microsoft.com/office/drawing/2014/main" id="{05A9A121-0344-4313-1320-1F5D241B39BA}"/>
                  </a:ext>
                </a:extLst>
              </p:cNvPr>
              <p:cNvGraphicFramePr>
                <a:graphicFrameLocks noChangeAspect="1"/>
              </p:cNvGraphicFramePr>
              <p:nvPr>
                <p:extLst>
                  <p:ext uri="{D42A27DB-BD31-4B8C-83A1-F6EECF244321}">
                    <p14:modId xmlns:p14="http://schemas.microsoft.com/office/powerpoint/2010/main" val="3820105242"/>
                  </p:ext>
                </p:extLst>
              </p:nvPr>
            </p:nvGraphicFramePr>
            <p:xfrm>
              <a:off x="4943476" y="1120961"/>
              <a:ext cx="2438398" cy="1339479"/>
            </p:xfrm>
            <a:graphic>
              <a:graphicData uri="http://schemas.microsoft.com/office/powerpoint/2016/sectionzoom">
                <psez:sectionZm>
                  <psez:sectionZmObj sectionId="{ED15B38A-EF42-43BB-8292-E59F36D22627}">
                    <psez:zmPr id="{C3D0DB36-E585-4AC6-8545-F8511D55F95F}"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8" cy="1339479"/>
                        </a:xfrm>
                        <a:prstGeom prst="roundRect">
                          <a:avLst>
                            <a:gd name="adj" fmla="val 8594"/>
                          </a:avLst>
                        </a:prstGeom>
                        <a:solidFill>
                          <a:srgbClr val="FFFFFF">
                            <a:shade val="85000"/>
                          </a:srgbClr>
                        </a:solidFill>
                        <a:ln>
                          <a:noFill/>
                        </a:ln>
                        <a:effectLst>
                          <a:glow rad="152400">
                            <a:schemeClr val="bg1">
                              <a:alpha val="68000"/>
                            </a:schemeClr>
                          </a:glow>
                          <a:reflection blurRad="12700" stA="0" endPos="28000" dist="5000" dir="5400000" sy="-100000" algn="bl" rotWithShape="0"/>
                        </a:effectLst>
                      </p166:spPr>
                    </psez:zmPr>
                  </psez:sectionZmObj>
                </psez:sectionZm>
              </a:graphicData>
            </a:graphic>
          </p:graphicFrame>
        </mc:Choice>
        <mc:Fallback xmlns="">
          <p:pic>
            <p:nvPicPr>
              <p:cNvPr id="33" name="Section Zoom 32">
                <a:hlinkClick r:id="rId6" action="ppaction://hlinksldjump"/>
                <a:extLst>
                  <a:ext uri="{FF2B5EF4-FFF2-40B4-BE49-F238E27FC236}">
                    <a16:creationId xmlns:a16="http://schemas.microsoft.com/office/drawing/2014/main" id="{05A9A121-0344-4313-1320-1F5D241B39BA}"/>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4943476" y="1120961"/>
                <a:ext cx="2438398" cy="1339479"/>
              </a:xfrm>
              <a:prstGeom prst="roundRect">
                <a:avLst>
                  <a:gd name="adj" fmla="val 8594"/>
                </a:avLst>
              </a:prstGeom>
              <a:solidFill>
                <a:srgbClr val="FFFFFF">
                  <a:shade val="85000"/>
                </a:srgbClr>
              </a:solidFill>
              <a:ln>
                <a:noFill/>
              </a:ln>
              <a:effectLst>
                <a:glow rad="152400">
                  <a:schemeClr val="bg1">
                    <a:alpha val="68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35" name="Section Zoom 34">
                <a:extLst>
                  <a:ext uri="{FF2B5EF4-FFF2-40B4-BE49-F238E27FC236}">
                    <a16:creationId xmlns:a16="http://schemas.microsoft.com/office/drawing/2014/main" id="{0DFD31DB-1D77-E460-806C-00EFFBC07E08}"/>
                  </a:ext>
                </a:extLst>
              </p:cNvPr>
              <p:cNvGraphicFramePr>
                <a:graphicFrameLocks noChangeAspect="1"/>
              </p:cNvGraphicFramePr>
              <p:nvPr>
                <p:extLst>
                  <p:ext uri="{D42A27DB-BD31-4B8C-83A1-F6EECF244321}">
                    <p14:modId xmlns:p14="http://schemas.microsoft.com/office/powerpoint/2010/main" val="3920666953"/>
                  </p:ext>
                </p:extLst>
              </p:nvPr>
            </p:nvGraphicFramePr>
            <p:xfrm>
              <a:off x="9134475" y="1108631"/>
              <a:ext cx="2438399" cy="1364139"/>
            </p:xfrm>
            <a:graphic>
              <a:graphicData uri="http://schemas.microsoft.com/office/powerpoint/2016/sectionzoom">
                <psez:sectionZm>
                  <psez:sectionZmObj sectionId="{0305223D-1BCD-4A9F-B13A-28F568F24973}">
                    <psez:zmPr id="{51FABD3F-20DA-40F7-9182-1BA7A20B2858}"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9" cy="1364139"/>
                        </a:xfrm>
                        <a:prstGeom prst="roundRect">
                          <a:avLst>
                            <a:gd name="adj" fmla="val 8594"/>
                          </a:avLst>
                        </a:prstGeom>
                        <a:solidFill>
                          <a:srgbClr val="FFFFFF">
                            <a:shade val="85000"/>
                          </a:srgbClr>
                        </a:solidFill>
                        <a:ln>
                          <a:noFill/>
                        </a:ln>
                        <a:effectLst>
                          <a:glow rad="139700">
                            <a:schemeClr val="bg1">
                              <a:alpha val="48000"/>
                            </a:schemeClr>
                          </a:glow>
                          <a:reflection blurRad="12700" stA="0" endPos="28000" dist="5000" dir="5400000" sy="-100000" algn="bl" rotWithShape="0"/>
                        </a:effectLst>
                      </p166:spPr>
                    </psez:zmPr>
                  </psez:sectionZmObj>
                </psez:sectionZm>
              </a:graphicData>
            </a:graphic>
          </p:graphicFrame>
        </mc:Choice>
        <mc:Fallback xmlns="">
          <p:pic>
            <p:nvPicPr>
              <p:cNvPr id="35" name="Section Zoom 34">
                <a:hlinkClick r:id="rId9" action="ppaction://hlinksldjump"/>
                <a:extLst>
                  <a:ext uri="{FF2B5EF4-FFF2-40B4-BE49-F238E27FC236}">
                    <a16:creationId xmlns:a16="http://schemas.microsoft.com/office/drawing/2014/main" id="{0DFD31DB-1D77-E460-806C-00EFFBC07E08}"/>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134475" y="1108631"/>
                <a:ext cx="2438399" cy="1364139"/>
              </a:xfrm>
              <a:prstGeom prst="roundRect">
                <a:avLst>
                  <a:gd name="adj" fmla="val 8594"/>
                </a:avLst>
              </a:prstGeom>
              <a:solidFill>
                <a:srgbClr val="FFFFFF">
                  <a:shade val="85000"/>
                </a:srgbClr>
              </a:solidFill>
              <a:ln>
                <a:noFill/>
              </a:ln>
              <a:effectLst>
                <a:glow rad="139700">
                  <a:schemeClr val="bg1">
                    <a:alpha val="48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37" name="Section Zoom 36">
                <a:extLst>
                  <a:ext uri="{FF2B5EF4-FFF2-40B4-BE49-F238E27FC236}">
                    <a16:creationId xmlns:a16="http://schemas.microsoft.com/office/drawing/2014/main" id="{2F22EBA4-ABDB-6A1F-2ED9-0881BAA74DCF}"/>
                  </a:ext>
                </a:extLst>
              </p:cNvPr>
              <p:cNvGraphicFramePr>
                <a:graphicFrameLocks noChangeAspect="1"/>
              </p:cNvGraphicFramePr>
              <p:nvPr>
                <p:extLst>
                  <p:ext uri="{D42A27DB-BD31-4B8C-83A1-F6EECF244321}">
                    <p14:modId xmlns:p14="http://schemas.microsoft.com/office/powerpoint/2010/main" val="3673166835"/>
                  </p:ext>
                </p:extLst>
              </p:nvPr>
            </p:nvGraphicFramePr>
            <p:xfrm>
              <a:off x="619127" y="3153530"/>
              <a:ext cx="2438398" cy="1364139"/>
            </p:xfrm>
            <a:graphic>
              <a:graphicData uri="http://schemas.microsoft.com/office/powerpoint/2016/sectionzoom">
                <psez:sectionZm>
                  <psez:sectionZmObj sectionId="{BE8B7698-4F23-47F2-8ADC-D35ADD75EFE0}">
                    <psez:zmPr id="{71F011A5-74EE-4DAF-9C6A-AA6A00E6BEEA}"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8" cy="1364139"/>
                        </a:xfrm>
                        <a:prstGeom prst="roundRect">
                          <a:avLst>
                            <a:gd name="adj" fmla="val 8594"/>
                          </a:avLst>
                        </a:prstGeom>
                        <a:solidFill>
                          <a:srgbClr val="FFFFFF">
                            <a:shade val="85000"/>
                          </a:srgbClr>
                        </a:solidFill>
                        <a:ln>
                          <a:noFill/>
                        </a:ln>
                        <a:effectLst>
                          <a:glow rad="228600">
                            <a:schemeClr val="bg1">
                              <a:alpha val="50000"/>
                            </a:schemeClr>
                          </a:glow>
                          <a:reflection blurRad="12700" stA="0" endPos="28000" dist="5000" dir="5400000" sy="-100000" algn="bl" rotWithShape="0"/>
                        </a:effectLst>
                      </p166:spPr>
                    </psez:zmPr>
                  </psez:sectionZmObj>
                </psez:sectionZm>
              </a:graphicData>
            </a:graphic>
          </p:graphicFrame>
        </mc:Choice>
        <mc:Fallback xmlns="">
          <p:pic>
            <p:nvPicPr>
              <p:cNvPr id="37" name="Section Zoom 36">
                <a:hlinkClick r:id="rId12" action="ppaction://hlinksldjump"/>
                <a:extLst>
                  <a:ext uri="{FF2B5EF4-FFF2-40B4-BE49-F238E27FC236}">
                    <a16:creationId xmlns:a16="http://schemas.microsoft.com/office/drawing/2014/main" id="{2F22EBA4-ABDB-6A1F-2ED9-0881BAA74DCF}"/>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619127" y="3153530"/>
                <a:ext cx="2438398" cy="1364139"/>
              </a:xfrm>
              <a:prstGeom prst="roundRect">
                <a:avLst>
                  <a:gd name="adj" fmla="val 8594"/>
                </a:avLst>
              </a:prstGeom>
              <a:solidFill>
                <a:srgbClr val="FFFFFF">
                  <a:shade val="85000"/>
                </a:srgbClr>
              </a:solidFill>
              <a:ln>
                <a:noFill/>
              </a:ln>
              <a:effectLst>
                <a:glow rad="228600">
                  <a:schemeClr val="bg1">
                    <a:alpha val="50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39" name="Section Zoom 38">
                <a:extLst>
                  <a:ext uri="{FF2B5EF4-FFF2-40B4-BE49-F238E27FC236}">
                    <a16:creationId xmlns:a16="http://schemas.microsoft.com/office/drawing/2014/main" id="{B05199CD-D1A9-637B-3B3A-1A20AC950CBC}"/>
                  </a:ext>
                </a:extLst>
              </p:cNvPr>
              <p:cNvGraphicFramePr>
                <a:graphicFrameLocks noChangeAspect="1"/>
              </p:cNvGraphicFramePr>
              <p:nvPr>
                <p:extLst>
                  <p:ext uri="{D42A27DB-BD31-4B8C-83A1-F6EECF244321}">
                    <p14:modId xmlns:p14="http://schemas.microsoft.com/office/powerpoint/2010/main" val="4159977708"/>
                  </p:ext>
                </p:extLst>
              </p:nvPr>
            </p:nvGraphicFramePr>
            <p:xfrm>
              <a:off x="4943478" y="3153530"/>
              <a:ext cx="2438397" cy="1371600"/>
            </p:xfrm>
            <a:graphic>
              <a:graphicData uri="http://schemas.microsoft.com/office/powerpoint/2016/sectionzoom">
                <psez:sectionZm>
                  <psez:sectionZmObj sectionId="{655B45EB-227D-407D-BECE-BB30B0A72FED}">
                    <psez:zmPr id="{AC3F20BB-4CA0-4833-A7EA-16B5FD355620}" imageType="cover" transitionDur="100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7" cy="1371600"/>
                        </a:xfrm>
                        <a:prstGeom prst="roundRect">
                          <a:avLst>
                            <a:gd name="adj" fmla="val 8594"/>
                          </a:avLst>
                        </a:prstGeom>
                        <a:solidFill>
                          <a:srgbClr val="FFFFFF">
                            <a:shade val="85000"/>
                          </a:srgbClr>
                        </a:solidFill>
                        <a:ln>
                          <a:noFill/>
                        </a:ln>
                        <a:effectLst>
                          <a:glow rad="228600">
                            <a:schemeClr val="bg1">
                              <a:alpha val="92000"/>
                            </a:schemeClr>
                          </a:glow>
                          <a:reflection blurRad="12700" stA="0" endPos="28000" dist="5000" dir="5400000" sy="-100000" algn="bl" rotWithShape="0"/>
                        </a:effectLst>
                      </p166:spPr>
                    </psez:zmPr>
                  </psez:sectionZmObj>
                </psez:sectionZm>
              </a:graphicData>
            </a:graphic>
          </p:graphicFrame>
        </mc:Choice>
        <mc:Fallback xmlns="">
          <p:pic>
            <p:nvPicPr>
              <p:cNvPr id="39" name="Section Zoom 38">
                <a:hlinkClick r:id="rId15" action="ppaction://hlinksldjump"/>
                <a:extLst>
                  <a:ext uri="{FF2B5EF4-FFF2-40B4-BE49-F238E27FC236}">
                    <a16:creationId xmlns:a16="http://schemas.microsoft.com/office/drawing/2014/main" id="{B05199CD-D1A9-637B-3B3A-1A20AC950CBC}"/>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4943478" y="3153530"/>
                <a:ext cx="2438397" cy="1371600"/>
              </a:xfrm>
              <a:prstGeom prst="roundRect">
                <a:avLst>
                  <a:gd name="adj" fmla="val 8594"/>
                </a:avLst>
              </a:prstGeom>
              <a:solidFill>
                <a:srgbClr val="FFFFFF">
                  <a:shade val="85000"/>
                </a:srgbClr>
              </a:solidFill>
              <a:ln>
                <a:noFill/>
              </a:ln>
              <a:effectLst>
                <a:glow rad="228600">
                  <a:schemeClr val="bg1">
                    <a:alpha val="92000"/>
                  </a:schemeClr>
                </a:glow>
                <a:reflection blurRad="12700" stA="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41" name="Section Zoom 40">
                <a:extLst>
                  <a:ext uri="{FF2B5EF4-FFF2-40B4-BE49-F238E27FC236}">
                    <a16:creationId xmlns:a16="http://schemas.microsoft.com/office/drawing/2014/main" id="{327FFF8B-6F41-DC86-C833-9C2BB0ED98B5}"/>
                  </a:ext>
                </a:extLst>
              </p:cNvPr>
              <p:cNvGraphicFramePr>
                <a:graphicFrameLocks noChangeAspect="1"/>
              </p:cNvGraphicFramePr>
              <p:nvPr>
                <p:extLst>
                  <p:ext uri="{D42A27DB-BD31-4B8C-83A1-F6EECF244321}">
                    <p14:modId xmlns:p14="http://schemas.microsoft.com/office/powerpoint/2010/main" val="1584790032"/>
                  </p:ext>
                </p:extLst>
              </p:nvPr>
            </p:nvGraphicFramePr>
            <p:xfrm>
              <a:off x="9134473" y="3160992"/>
              <a:ext cx="2438397" cy="1364138"/>
            </p:xfrm>
            <a:graphic>
              <a:graphicData uri="http://schemas.microsoft.com/office/powerpoint/2016/sectionzoom">
                <psez:sectionZm>
                  <psez:sectionZmObj sectionId="{44FD7387-8174-4105-A79C-711DAAE894C4}">
                    <psez:zmPr id="{186730B3-DEF9-466A-BA55-E9C3D4869D15}" imageType="cover" transitionDur="1000">
                      <p166:blipFill xmlns:p166="http://schemas.microsoft.com/office/powerpoint/2016/6/main">
                        <a:blip r:embed="rId17">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7" cy="1364138"/>
                        </a:xfrm>
                        <a:prstGeom prst="roundRect">
                          <a:avLst>
                            <a:gd name="adj" fmla="val 8594"/>
                          </a:avLst>
                        </a:prstGeom>
                        <a:solidFill>
                          <a:srgbClr val="FFFFFF">
                            <a:shade val="85000"/>
                          </a:srgbClr>
                        </a:solidFill>
                        <a:ln w="3175">
                          <a:solidFill>
                            <a:prstClr val="ltGray"/>
                          </a:solidFill>
                        </a:ln>
                        <a:effectLst>
                          <a:glow rad="177800">
                            <a:schemeClr val="bg1">
                              <a:alpha val="48000"/>
                            </a:schemeClr>
                          </a:glow>
                          <a:reflection blurRad="12700" stA="38000" endPos="28000" dist="5000" dir="5400000" sy="-100000" algn="bl" rotWithShape="0"/>
                        </a:effectLst>
                      </p166:spPr>
                    </psez:zmPr>
                  </psez:sectionZmObj>
                </psez:sectionZm>
              </a:graphicData>
            </a:graphic>
          </p:graphicFrame>
        </mc:Choice>
        <mc:Fallback xmlns="">
          <p:pic>
            <p:nvPicPr>
              <p:cNvPr id="41" name="Section Zoom 40">
                <a:hlinkClick r:id="rId18" action="ppaction://hlinksldjump"/>
                <a:extLst>
                  <a:ext uri="{FF2B5EF4-FFF2-40B4-BE49-F238E27FC236}">
                    <a16:creationId xmlns:a16="http://schemas.microsoft.com/office/drawing/2014/main" id="{327FFF8B-6F41-DC86-C833-9C2BB0ED98B5}"/>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9134473" y="3160992"/>
                <a:ext cx="2438397" cy="1364138"/>
              </a:xfrm>
              <a:prstGeom prst="roundRect">
                <a:avLst>
                  <a:gd name="adj" fmla="val 8594"/>
                </a:avLst>
              </a:prstGeom>
              <a:solidFill>
                <a:srgbClr val="FFFFFF">
                  <a:shade val="85000"/>
                </a:srgbClr>
              </a:solidFill>
              <a:ln w="3175">
                <a:solidFill>
                  <a:prstClr val="ltGray"/>
                </a:solidFill>
              </a:ln>
              <a:effectLst>
                <a:glow rad="177800">
                  <a:schemeClr val="bg1">
                    <a:alpha val="48000"/>
                  </a:schemeClr>
                </a:glow>
                <a:reflection blurRad="12700" stA="3800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CA939A6C-E147-8BD7-0126-1DA43BB8281D}"/>
                  </a:ext>
                </a:extLst>
              </p:cNvPr>
              <p:cNvGraphicFramePr>
                <a:graphicFrameLocks noChangeAspect="1"/>
              </p:cNvGraphicFramePr>
              <p:nvPr>
                <p:extLst>
                  <p:ext uri="{D42A27DB-BD31-4B8C-83A1-F6EECF244321}">
                    <p14:modId xmlns:p14="http://schemas.microsoft.com/office/powerpoint/2010/main" val="2559119300"/>
                  </p:ext>
                </p:extLst>
              </p:nvPr>
            </p:nvGraphicFramePr>
            <p:xfrm>
              <a:off x="2790826" y="4930403"/>
              <a:ext cx="2352674" cy="1323361"/>
            </p:xfrm>
            <a:graphic>
              <a:graphicData uri="http://schemas.microsoft.com/office/powerpoint/2016/sectionzoom">
                <psez:sectionZm>
                  <psez:sectionZmObj sectionId="{F3AC48E1-3876-4130-8DD5-120B6353D4A2}">
                    <psez:zmPr id="{3FBE8614-DD30-47AF-B36A-BB68E6CB0F11}" imageType="cover" transitionDur="1000">
                      <p166:blipFill xmlns:p166="http://schemas.microsoft.com/office/powerpoint/2016/6/main">
                        <a:blip r:embed="rId20">
                          <a:extLst>
                            <a:ext uri="{28A0092B-C50C-407E-A947-70E740481C1C}">
                              <a14:useLocalDpi xmlns:a14="http://schemas.microsoft.com/office/drawing/2010/main" val="0"/>
                            </a:ext>
                          </a:extLst>
                        </a:blip>
                        <a:stretch>
                          <a:fillRect/>
                        </a:stretch>
                      </p166:blipFill>
                      <p166:spPr xmlns:p166="http://schemas.microsoft.com/office/powerpoint/2016/6/main">
                        <a:xfrm>
                          <a:off x="0" y="0"/>
                          <a:ext cx="2352674" cy="1323361"/>
                        </a:xfrm>
                        <a:prstGeom prst="roundRect">
                          <a:avLst>
                            <a:gd name="adj" fmla="val 8594"/>
                          </a:avLst>
                        </a:prstGeom>
                        <a:solidFill>
                          <a:srgbClr val="FFFFFF">
                            <a:shade val="85000"/>
                          </a:srgbClr>
                        </a:solidFill>
                        <a:ln>
                          <a:noFill/>
                        </a:ln>
                        <a:effectLst>
                          <a:glow rad="241300">
                            <a:schemeClr val="bg1">
                              <a:alpha val="64000"/>
                            </a:schemeClr>
                          </a:glow>
                          <a:reflection blurRad="12700" stA="38000" endPos="28000" dist="5000" dir="5400000" sy="-100000" algn="bl" rotWithShape="0"/>
                        </a:effectLst>
                      </p166:spPr>
                    </psez:zmPr>
                  </psez:sectionZmObj>
                </psez:sectionZm>
              </a:graphicData>
            </a:graphic>
          </p:graphicFrame>
        </mc:Choice>
        <mc:Fallback xmlns="">
          <p:pic>
            <p:nvPicPr>
              <p:cNvPr id="43" name="Section Zoom 42">
                <a:hlinkClick r:id="rId21" action="ppaction://hlinksldjump"/>
                <a:extLst>
                  <a:ext uri="{FF2B5EF4-FFF2-40B4-BE49-F238E27FC236}">
                    <a16:creationId xmlns:a16="http://schemas.microsoft.com/office/drawing/2014/main" id="{CA939A6C-E147-8BD7-0126-1DA43BB8281D}"/>
                  </a:ext>
                </a:extLst>
              </p:cNvPr>
              <p:cNvPicPr>
                <a:picLocks noGrp="1" noRot="1" noChangeAspect="1" noMove="1" noResize="1" noEditPoints="1" noAdjustHandles="1" noChangeArrowheads="1" noChangeShapeType="1"/>
              </p:cNvPicPr>
              <p:nvPr/>
            </p:nvPicPr>
            <p:blipFill>
              <a:blip r:embed="rId22">
                <a:extLst>
                  <a:ext uri="{28A0092B-C50C-407E-A947-70E740481C1C}">
                    <a14:useLocalDpi xmlns:a14="http://schemas.microsoft.com/office/drawing/2010/main" val="0"/>
                  </a:ext>
                </a:extLst>
              </a:blip>
              <a:stretch>
                <a:fillRect/>
              </a:stretch>
            </p:blipFill>
            <p:spPr>
              <a:xfrm>
                <a:off x="2790826" y="4930403"/>
                <a:ext cx="2352674" cy="1323361"/>
              </a:xfrm>
              <a:prstGeom prst="roundRect">
                <a:avLst>
                  <a:gd name="adj" fmla="val 8594"/>
                </a:avLst>
              </a:prstGeom>
              <a:solidFill>
                <a:srgbClr val="FFFFFF">
                  <a:shade val="85000"/>
                </a:srgbClr>
              </a:solidFill>
              <a:ln>
                <a:noFill/>
              </a:ln>
              <a:effectLst>
                <a:glow rad="241300">
                  <a:schemeClr val="bg1">
                    <a:alpha val="64000"/>
                  </a:schemeClr>
                </a:glow>
                <a:reflection blurRad="12700" stA="38000" endPos="28000" dist="5000" dir="5400000" sy="-100000" algn="bl" rotWithShape="0"/>
              </a:effectLst>
            </p:spPr>
          </p:pic>
        </mc:Fallback>
      </mc:AlternateContent>
      <mc:AlternateContent xmlns:mc="http://schemas.openxmlformats.org/markup-compatibility/2006" xmlns:psez="http://schemas.microsoft.com/office/powerpoint/2016/sectionzoom">
        <mc:Choice Requires="psez">
          <p:graphicFrame>
            <p:nvGraphicFramePr>
              <p:cNvPr id="45" name="Section Zoom 44">
                <a:extLst>
                  <a:ext uri="{FF2B5EF4-FFF2-40B4-BE49-F238E27FC236}">
                    <a16:creationId xmlns:a16="http://schemas.microsoft.com/office/drawing/2014/main" id="{9C8F4C58-C532-F227-CFB8-BA6297614A6E}"/>
                  </a:ext>
                </a:extLst>
              </p:cNvPr>
              <p:cNvGraphicFramePr>
                <a:graphicFrameLocks noChangeAspect="1"/>
              </p:cNvGraphicFramePr>
              <p:nvPr>
                <p:extLst>
                  <p:ext uri="{D42A27DB-BD31-4B8C-83A1-F6EECF244321}">
                    <p14:modId xmlns:p14="http://schemas.microsoft.com/office/powerpoint/2010/main" val="1354123803"/>
                  </p:ext>
                </p:extLst>
              </p:nvPr>
            </p:nvGraphicFramePr>
            <p:xfrm>
              <a:off x="7048502" y="4930403"/>
              <a:ext cx="2438398" cy="1371600"/>
            </p:xfrm>
            <a:graphic>
              <a:graphicData uri="http://schemas.microsoft.com/office/powerpoint/2016/sectionzoom">
                <psez:sectionZm>
                  <psez:sectionZmObj sectionId="{2B2810B4-7DBD-4518-AB9B-0C9C786BFDA4}">
                    <psez:zmPr id="{DD2D9C07-6174-49F8-A2A9-7581D3915F26}" imageType="cover" transitionDur="1000">
                      <p166:blipFill xmlns:p166="http://schemas.microsoft.com/office/powerpoint/2016/6/main">
                        <a:blip r:embed="rId23">
                          <a:extLst>
                            <a:ext uri="{28A0092B-C50C-407E-A947-70E740481C1C}">
                              <a14:useLocalDpi xmlns:a14="http://schemas.microsoft.com/office/drawing/2010/main" val="0"/>
                            </a:ext>
                          </a:extLst>
                        </a:blip>
                        <a:stretch>
                          <a:fillRect/>
                        </a:stretch>
                      </p166:blipFill>
                      <p166:spPr xmlns:p166="http://schemas.microsoft.com/office/powerpoint/2016/6/main">
                        <a:xfrm>
                          <a:off x="0" y="0"/>
                          <a:ext cx="2438398" cy="1371600"/>
                        </a:xfrm>
                        <a:prstGeom prst="roundRect">
                          <a:avLst>
                            <a:gd name="adj" fmla="val 8594"/>
                          </a:avLst>
                        </a:prstGeom>
                        <a:solidFill>
                          <a:srgbClr val="FFFFFF">
                            <a:shade val="85000"/>
                          </a:srgbClr>
                        </a:solidFill>
                        <a:ln>
                          <a:noFill/>
                        </a:ln>
                        <a:effectLst>
                          <a:glow rad="241300">
                            <a:schemeClr val="bg1">
                              <a:alpha val="52000"/>
                            </a:schemeClr>
                          </a:glow>
                          <a:reflection blurRad="12700" stA="38000" endPos="28000" dist="5000" dir="5400000" sy="-100000" algn="bl" rotWithShape="0"/>
                        </a:effectLst>
                      </p166:spPr>
                    </psez:zmPr>
                  </psez:sectionZmObj>
                </psez:sectionZm>
              </a:graphicData>
            </a:graphic>
          </p:graphicFrame>
        </mc:Choice>
        <mc:Fallback xmlns="">
          <p:pic>
            <p:nvPicPr>
              <p:cNvPr id="45" name="Section Zoom 44">
                <a:hlinkClick r:id="rId24" action="ppaction://hlinksldjump"/>
                <a:extLst>
                  <a:ext uri="{FF2B5EF4-FFF2-40B4-BE49-F238E27FC236}">
                    <a16:creationId xmlns:a16="http://schemas.microsoft.com/office/drawing/2014/main" id="{9C8F4C58-C532-F227-CFB8-BA6297614A6E}"/>
                  </a:ext>
                </a:extLst>
              </p:cNvPr>
              <p:cNvPicPr>
                <a:picLocks noGrp="1" noRot="1" noChangeAspect="1" noMove="1" noResize="1" noEditPoints="1" noAdjustHandles="1" noChangeArrowheads="1" noChangeShapeType="1"/>
              </p:cNvPicPr>
              <p:nvPr/>
            </p:nvPicPr>
            <p:blipFill>
              <a:blip r:embed="rId25">
                <a:extLst>
                  <a:ext uri="{28A0092B-C50C-407E-A947-70E740481C1C}">
                    <a14:useLocalDpi xmlns:a14="http://schemas.microsoft.com/office/drawing/2010/main" val="0"/>
                  </a:ext>
                </a:extLst>
              </a:blip>
              <a:stretch>
                <a:fillRect/>
              </a:stretch>
            </p:blipFill>
            <p:spPr>
              <a:xfrm>
                <a:off x="7048502" y="4930403"/>
                <a:ext cx="2438398" cy="1371600"/>
              </a:xfrm>
              <a:prstGeom prst="roundRect">
                <a:avLst>
                  <a:gd name="adj" fmla="val 8594"/>
                </a:avLst>
              </a:prstGeom>
              <a:solidFill>
                <a:srgbClr val="FFFFFF">
                  <a:shade val="85000"/>
                </a:srgbClr>
              </a:solidFill>
              <a:ln>
                <a:noFill/>
              </a:ln>
              <a:effectLst>
                <a:glow rad="241300">
                  <a:schemeClr val="bg1">
                    <a:alpha val="52000"/>
                  </a:schemeClr>
                </a:glow>
                <a:reflection blurRad="12700" stA="38000" endPos="28000" dist="5000" dir="5400000" sy="-100000" algn="bl" rotWithShape="0"/>
              </a:effectLst>
            </p:spPr>
          </p:pic>
        </mc:Fallback>
      </mc:AlternateContent>
    </p:spTree>
    <p:extLst>
      <p:ext uri="{BB962C8B-B14F-4D97-AF65-F5344CB8AC3E}">
        <p14:creationId xmlns:p14="http://schemas.microsoft.com/office/powerpoint/2010/main" val="229432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6196902-55E8-001D-71C1-28982EAD9D22}"/>
              </a:ext>
            </a:extLst>
          </p:cNvPr>
          <p:cNvSpPr txBox="1"/>
          <p:nvPr/>
        </p:nvSpPr>
        <p:spPr>
          <a:xfrm>
            <a:off x="2621838" y="578587"/>
            <a:ext cx="6447953" cy="830997"/>
          </a:xfrm>
          <a:prstGeom prst="rect">
            <a:avLst/>
          </a:prstGeom>
          <a:noFill/>
        </p:spPr>
        <p:txBody>
          <a:bodyPr wrap="square" rtlCol="0">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APPLICATIONS </a:t>
            </a:r>
            <a:endParaRPr lang="en-IN"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2" name="Rectangle 1">
            <a:extLst>
              <a:ext uri="{FF2B5EF4-FFF2-40B4-BE49-F238E27FC236}">
                <a16:creationId xmlns:a16="http://schemas.microsoft.com/office/drawing/2014/main" id="{7C2CAF80-989E-1EE5-79A0-FBD91B396AA7}"/>
              </a:ext>
            </a:extLst>
          </p:cNvPr>
          <p:cNvSpPr/>
          <p:nvPr/>
        </p:nvSpPr>
        <p:spPr>
          <a:xfrm>
            <a:off x="1363348" y="2668643"/>
            <a:ext cx="2340000" cy="1489295"/>
          </a:xfrm>
          <a:prstGeom prst="rect">
            <a:avLst/>
          </a:prstGeom>
          <a:blipFill dpi="0" rotWithShape="1">
            <a:blip r:embed="rId2"/>
            <a:srcRect/>
            <a:stretch>
              <a:fillRect l="-21000" t="-54000" r="-19000" b="-52000"/>
            </a:stretch>
          </a:blipFill>
          <a:effectLst>
            <a:glow rad="228600">
              <a:schemeClr val="bg1">
                <a:lumMod val="95000"/>
                <a:alpha val="45000"/>
              </a:schemeClr>
            </a:glow>
            <a:outerShdw blurRad="1143000" dir="10620000" sx="1000" sy="1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Ambulance">
            <a:extLst>
              <a:ext uri="{FF2B5EF4-FFF2-40B4-BE49-F238E27FC236}">
                <a16:creationId xmlns:a16="http://schemas.microsoft.com/office/drawing/2014/main" id="{DBB3B293-FF43-991A-1A8B-2CCC0002EC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8702" y="2546218"/>
            <a:ext cx="1489292" cy="1489292"/>
          </a:xfrm>
          <a:prstGeom prst="rect">
            <a:avLst/>
          </a:prstGeom>
        </p:spPr>
      </p:pic>
      <p:sp>
        <p:nvSpPr>
          <p:cNvPr id="5" name="Rectangle 4">
            <a:extLst>
              <a:ext uri="{FF2B5EF4-FFF2-40B4-BE49-F238E27FC236}">
                <a16:creationId xmlns:a16="http://schemas.microsoft.com/office/drawing/2014/main" id="{299409C2-3980-96BE-BC16-159CDFECB1FE}"/>
              </a:ext>
            </a:extLst>
          </p:cNvPr>
          <p:cNvSpPr/>
          <p:nvPr/>
        </p:nvSpPr>
        <p:spPr>
          <a:xfrm>
            <a:off x="8264786" y="2554393"/>
            <a:ext cx="2362954" cy="1489295"/>
          </a:xfrm>
          <a:prstGeom prst="rect">
            <a:avLst/>
          </a:prstGeom>
          <a:blipFill dpi="0" rotWithShape="1">
            <a:blip r:embed="rId2"/>
            <a:srcRect/>
            <a:stretch>
              <a:fillRect l="-22000" t="-55000" r="-21000" b="-53000"/>
            </a:stretch>
          </a:blipFill>
          <a:effectLst>
            <a:glow rad="228600">
              <a:schemeClr val="bg1">
                <a:lumMod val="95000"/>
                <a:alpha val="45000"/>
              </a:schemeClr>
            </a:glow>
            <a:outerShdw blurRad="1143000" dir="10620000" sx="1000" sy="1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9F157D3C-432C-38E7-E8BB-5CB42CD4497C}"/>
              </a:ext>
            </a:extLst>
          </p:cNvPr>
          <p:cNvCxnSpPr>
            <a:cxnSpLocks/>
          </p:cNvCxnSpPr>
          <p:nvPr/>
        </p:nvCxnSpPr>
        <p:spPr>
          <a:xfrm flipV="1">
            <a:off x="3703347" y="3694108"/>
            <a:ext cx="4561438" cy="1"/>
          </a:xfrm>
          <a:prstGeom prst="line">
            <a:avLst/>
          </a:prstGeom>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40E3851-1964-8122-3933-93831D0992A3}"/>
              </a:ext>
            </a:extLst>
          </p:cNvPr>
          <p:cNvCxnSpPr>
            <a:cxnSpLocks/>
          </p:cNvCxnSpPr>
          <p:nvPr/>
        </p:nvCxnSpPr>
        <p:spPr>
          <a:xfrm>
            <a:off x="3703347" y="3028755"/>
            <a:ext cx="4567854" cy="0"/>
          </a:xfrm>
          <a:prstGeom prst="line">
            <a:avLst/>
          </a:prstGeom>
        </p:spPr>
        <p:style>
          <a:lnRef idx="3">
            <a:schemeClr val="dk1"/>
          </a:lnRef>
          <a:fillRef idx="0">
            <a:schemeClr val="dk1"/>
          </a:fillRef>
          <a:effectRef idx="2">
            <a:schemeClr val="dk1"/>
          </a:effectRef>
          <a:fontRef idx="minor">
            <a:schemeClr val="tx1"/>
          </a:fontRef>
        </p:style>
      </p:cxnSp>
      <p:pic>
        <p:nvPicPr>
          <p:cNvPr id="11" name="Graphic 10" descr="Doctor">
            <a:extLst>
              <a:ext uri="{FF2B5EF4-FFF2-40B4-BE49-F238E27FC236}">
                <a16:creationId xmlns:a16="http://schemas.microsoft.com/office/drawing/2014/main" id="{78623397-9CE6-F8AA-ECAC-D11CB9285B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5932" y="2563086"/>
            <a:ext cx="1333499" cy="1333499"/>
          </a:xfrm>
          <a:prstGeom prst="rect">
            <a:avLst/>
          </a:prstGeom>
        </p:spPr>
      </p:pic>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C35E063-3A02-1692-593F-3B83443C2796}"/>
                  </a:ext>
                </a:extLst>
              </p:cNvPr>
              <p:cNvGraphicFramePr>
                <a:graphicFrameLocks noChangeAspect="1"/>
              </p:cNvGraphicFramePr>
              <p:nvPr>
                <p:extLst>
                  <p:ext uri="{D42A27DB-BD31-4B8C-83A1-F6EECF244321}">
                    <p14:modId xmlns:p14="http://schemas.microsoft.com/office/powerpoint/2010/main" val="4253089165"/>
                  </p:ext>
                </p:extLst>
              </p:nvPr>
            </p:nvGraphicFramePr>
            <p:xfrm>
              <a:off x="1340393" y="2739096"/>
              <a:ext cx="1992302" cy="1287017"/>
            </p:xfrm>
            <a:graphic>
              <a:graphicData uri="http://schemas.microsoft.com/office/powerpoint/2016/slidezoom">
                <pslz:sldZm>
                  <pslz:sldZmObj sldId="272" cId="1794651645">
                    <pslz:zmPr id="{6315E4E3-9E36-4308-B178-95B802BC3786}"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992302" cy="1287017"/>
                        </a:xfrm>
                        <a:prstGeom prst="rect">
                          <a:avLst/>
                        </a:prstGeom>
                      </p166:spPr>
                    </pslz:zmPr>
                  </pslz:sldZmObj>
                </pslz:sldZm>
              </a:graphicData>
            </a:graphic>
          </p:graphicFrame>
        </mc:Choice>
        <mc:Fallback xmlns="">
          <p:pic>
            <p:nvPicPr>
              <p:cNvPr id="13" name="Slide Zoom 12">
                <a:hlinkClick r:id="rId8" action="ppaction://hlinksldjump"/>
                <a:extLst>
                  <a:ext uri="{FF2B5EF4-FFF2-40B4-BE49-F238E27FC236}">
                    <a16:creationId xmlns:a16="http://schemas.microsoft.com/office/drawing/2014/main" id="{6C35E063-3A02-1692-593F-3B83443C2796}"/>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1340393" y="2739096"/>
                <a:ext cx="1992302" cy="128701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C379D050-E45E-64EB-26D9-B204D524E246}"/>
                  </a:ext>
                </a:extLst>
              </p:cNvPr>
              <p:cNvGraphicFramePr>
                <a:graphicFrameLocks noChangeAspect="1"/>
              </p:cNvGraphicFramePr>
              <p:nvPr>
                <p:extLst>
                  <p:ext uri="{D42A27DB-BD31-4B8C-83A1-F6EECF244321}">
                    <p14:modId xmlns:p14="http://schemas.microsoft.com/office/powerpoint/2010/main" val="2773760730"/>
                  </p:ext>
                </p:extLst>
              </p:nvPr>
            </p:nvGraphicFramePr>
            <p:xfrm>
              <a:off x="8192410" y="3003252"/>
              <a:ext cx="2031265" cy="1312187"/>
            </p:xfrm>
            <a:graphic>
              <a:graphicData uri="http://schemas.microsoft.com/office/powerpoint/2016/slidezoom">
                <pslz:sldZm>
                  <pslz:sldZmObj sldId="273" cId="2564974675">
                    <pslz:zmPr id="{18410320-9D29-4862-BC50-6E5E0F7D1CFB}"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031265" cy="1312187"/>
                        </a:xfrm>
                        <a:prstGeom prst="rect">
                          <a:avLst/>
                        </a:prstGeom>
                      </p166:spPr>
                    </pslz:zmPr>
                  </pslz:sldZmObj>
                </pslz:sldZm>
              </a:graphicData>
            </a:graphic>
          </p:graphicFrame>
        </mc:Choice>
        <mc:Fallback xmlns="">
          <p:pic>
            <p:nvPicPr>
              <p:cNvPr id="14" name="Slide Zoom 13">
                <a:hlinkClick r:id="rId10" action="ppaction://hlinksldjump"/>
                <a:extLst>
                  <a:ext uri="{FF2B5EF4-FFF2-40B4-BE49-F238E27FC236}">
                    <a16:creationId xmlns:a16="http://schemas.microsoft.com/office/drawing/2014/main" id="{C379D050-E45E-64EB-26D9-B204D524E246}"/>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8192410" y="3003252"/>
                <a:ext cx="2031265" cy="1312187"/>
              </a:xfrm>
              <a:prstGeom prst="rect">
                <a:avLst/>
              </a:prstGeom>
            </p:spPr>
          </p:pic>
        </mc:Fallback>
      </mc:AlternateContent>
    </p:spTree>
    <p:extLst>
      <p:ext uri="{BB962C8B-B14F-4D97-AF65-F5344CB8AC3E}">
        <p14:creationId xmlns:p14="http://schemas.microsoft.com/office/powerpoint/2010/main" val="3855386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2CDECE9-6EA6-673C-D11B-490B70CA9125}"/>
              </a:ext>
            </a:extLst>
          </p:cNvPr>
          <p:cNvSpPr/>
          <p:nvPr/>
        </p:nvSpPr>
        <p:spPr>
          <a:xfrm>
            <a:off x="0" y="0"/>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09865529-911F-2F75-6FEF-1F83A184D184}"/>
              </a:ext>
            </a:extLst>
          </p:cNvPr>
          <p:cNvSpPr txBox="1"/>
          <p:nvPr/>
        </p:nvSpPr>
        <p:spPr>
          <a:xfrm>
            <a:off x="2752243" y="77628"/>
            <a:ext cx="6687513"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CLINCAL APPLICATIONS </a:t>
            </a:r>
            <a:endParaRPr lang="en-IN" b="1" dirty="0">
              <a:latin typeface="Berlin Sans FB Demi" panose="020E0802020502020306" pitchFamily="34" charset="0"/>
            </a:endParaRPr>
          </a:p>
        </p:txBody>
      </p:sp>
      <p:sp>
        <p:nvSpPr>
          <p:cNvPr id="4" name="TextBox 3">
            <a:extLst>
              <a:ext uri="{FF2B5EF4-FFF2-40B4-BE49-F238E27FC236}">
                <a16:creationId xmlns:a16="http://schemas.microsoft.com/office/drawing/2014/main" id="{79717498-C7E1-F112-DE4E-F9A87473189F}"/>
              </a:ext>
            </a:extLst>
          </p:cNvPr>
          <p:cNvSpPr txBox="1"/>
          <p:nvPr/>
        </p:nvSpPr>
        <p:spPr>
          <a:xfrm>
            <a:off x="1089485" y="3326052"/>
            <a:ext cx="9231085" cy="2862322"/>
          </a:xfrm>
          <a:prstGeom prst="rect">
            <a:avLst/>
          </a:prstGeom>
          <a:noFill/>
        </p:spPr>
        <p:txBody>
          <a:bodyPr wrap="square" rtlCol="0">
            <a:spAutoFit/>
          </a:bodyPr>
          <a:lstStyle/>
          <a:p>
            <a:pPr>
              <a:buFont typeface="Arial" panose="020B0604020202020204" pitchFamily="34" charset="0"/>
              <a:buChar char="•"/>
            </a:pPr>
            <a:r>
              <a:rPr lang="en-US" sz="2000" b="1" dirty="0">
                <a:solidFill>
                  <a:srgbClr val="C00000"/>
                </a:solidFill>
              </a:rPr>
              <a:t>Use in Hospitals and Clinics: </a:t>
            </a:r>
          </a:p>
          <a:p>
            <a:pPr marL="342900" indent="-342900">
              <a:buFont typeface="Courier New" panose="02070309020205020404" pitchFamily="49" charset="0"/>
              <a:buChar char="o"/>
            </a:pPr>
            <a:r>
              <a:rPr lang="en-US" sz="2000" b="1" dirty="0">
                <a:solidFill>
                  <a:schemeClr val="bg1"/>
                </a:solidFill>
              </a:rPr>
              <a:t> Integration with existing diagnostic systems to provide quicker and more accurate kidney stone detection.  </a:t>
            </a:r>
          </a:p>
          <a:p>
            <a:pPr marL="342900" indent="-342900">
              <a:buFont typeface="Courier New" panose="02070309020205020404" pitchFamily="49" charset="0"/>
              <a:buChar char="o"/>
            </a:pPr>
            <a:r>
              <a:rPr lang="en-US" sz="2000" b="1" dirty="0">
                <a:solidFill>
                  <a:schemeClr val="bg1"/>
                </a:solidFill>
              </a:rPr>
              <a:t>Assist radiologists by highlighting potential areas of concern in imaging studies.  - Reduce human error and increase diagnostic confidence.</a:t>
            </a:r>
          </a:p>
          <a:p>
            <a:pPr>
              <a:buFont typeface="Arial" panose="020B0604020202020204" pitchFamily="34" charset="0"/>
              <a:buChar char="•"/>
            </a:pPr>
            <a:r>
              <a:rPr lang="en-US" sz="2000" b="1" dirty="0"/>
              <a:t> </a:t>
            </a:r>
            <a:r>
              <a:rPr lang="en-US" sz="2000" b="1" dirty="0">
                <a:solidFill>
                  <a:srgbClr val="C00000"/>
                </a:solidFill>
              </a:rPr>
              <a:t>Enhanced Patient Management: </a:t>
            </a:r>
          </a:p>
          <a:p>
            <a:pPr marL="342900" indent="-342900">
              <a:buFont typeface="Courier New" panose="02070309020205020404" pitchFamily="49" charset="0"/>
              <a:buChar char="o"/>
            </a:pPr>
            <a:r>
              <a:rPr lang="en-US" sz="2000" b="1" dirty="0">
                <a:solidFill>
                  <a:schemeClr val="bg1"/>
                </a:solidFill>
              </a:rPr>
              <a:t> Enable personalized treatment plans based on the precise location and size of kidney stones.  -</a:t>
            </a:r>
          </a:p>
          <a:p>
            <a:pPr marL="342900" indent="-342900">
              <a:buFont typeface="Courier New" panose="02070309020205020404" pitchFamily="49" charset="0"/>
              <a:buChar char="o"/>
            </a:pPr>
            <a:r>
              <a:rPr lang="en-US" sz="2000" b="1" dirty="0">
                <a:solidFill>
                  <a:schemeClr val="bg1"/>
                </a:solidFill>
              </a:rPr>
              <a:t>Monitor patients' progress post-treatment to prevent recurrence.</a:t>
            </a:r>
            <a:endParaRPr lang="en-US" sz="2000" dirty="0">
              <a:solidFill>
                <a:schemeClr val="bg1"/>
              </a:solidFill>
            </a:endParaRPr>
          </a:p>
        </p:txBody>
      </p:sp>
      <p:pic>
        <p:nvPicPr>
          <p:cNvPr id="3074" name="Picture 2" descr="Do I Need a CT Scan for Kidney Stones ...">
            <a:extLst>
              <a:ext uri="{FF2B5EF4-FFF2-40B4-BE49-F238E27FC236}">
                <a16:creationId xmlns:a16="http://schemas.microsoft.com/office/drawing/2014/main" id="{3E1F0889-BA3D-4349-03E3-199CB7BF0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568" y="749793"/>
            <a:ext cx="4393984" cy="246063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79465164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9A1B14DF-0253-AA7D-0A6D-F0E048DDA1D7}"/>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46F2074A-6E55-5DB1-2173-27B2C5924AA1}"/>
              </a:ext>
            </a:extLst>
          </p:cNvPr>
          <p:cNvSpPr txBox="1"/>
          <p:nvPr/>
        </p:nvSpPr>
        <p:spPr>
          <a:xfrm>
            <a:off x="2872022" y="0"/>
            <a:ext cx="6447953" cy="830997"/>
          </a:xfrm>
          <a:prstGeom prst="rect">
            <a:avLst/>
          </a:prstGeom>
          <a:noFill/>
        </p:spPr>
        <p:txBody>
          <a:bodyPr wrap="square" rtlCol="0">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CONCLUSION</a:t>
            </a:r>
            <a:endParaRPr lang="en-IN"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Box 4">
            <a:extLst>
              <a:ext uri="{FF2B5EF4-FFF2-40B4-BE49-F238E27FC236}">
                <a16:creationId xmlns:a16="http://schemas.microsoft.com/office/drawing/2014/main" id="{173E39FB-72BC-379B-1914-4E9869129AC4}"/>
              </a:ext>
            </a:extLst>
          </p:cNvPr>
          <p:cNvSpPr txBox="1"/>
          <p:nvPr/>
        </p:nvSpPr>
        <p:spPr>
          <a:xfrm>
            <a:off x="1149531" y="911423"/>
            <a:ext cx="9892937" cy="5571846"/>
          </a:xfrm>
          <a:prstGeom prst="rect">
            <a:avLst/>
          </a:prstGeom>
          <a:noFill/>
        </p:spPr>
        <p:txBody>
          <a:bodyPr wrap="square" rtlCol="0">
            <a:spAutoFit/>
          </a:bodyPr>
          <a:lstStyle/>
          <a:p>
            <a:pPr>
              <a:lnSpc>
                <a:spcPct val="150000"/>
              </a:lnSpc>
              <a:spcAft>
                <a:spcPts val="800"/>
              </a:spcAft>
            </a:pPr>
            <a:r>
              <a:rPr lang="en-IN" sz="2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Summary: </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Developed an ML model for accurate kidney stone detection.</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Benefits: early detection, personalized treatment, remote monitoring.</a:t>
            </a:r>
          </a:p>
          <a:p>
            <a:pPr>
              <a:lnSpc>
                <a:spcPct val="150000"/>
              </a:lnSpc>
              <a:spcAft>
                <a:spcPts val="800"/>
              </a:spcAft>
            </a:pPr>
            <a:r>
              <a:rPr lang="en-IN" sz="2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Future Work: </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Enhance model with larger datasets and advanced algorithms.</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Integrate with clinical systems, expand to other conditions.</a:t>
            </a:r>
          </a:p>
          <a:p>
            <a:pPr>
              <a:lnSpc>
                <a:spcPct val="150000"/>
              </a:lnSpc>
              <a:spcAft>
                <a:spcPts val="800"/>
              </a:spcAft>
            </a:pPr>
            <a:r>
              <a:rPr lang="en-IN" sz="2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Final Thoughts: </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Demonstrates AI's potential in healthcare diagnostics.</a:t>
            </a:r>
          </a:p>
          <a:p>
            <a:pPr marL="285750" indent="-285750">
              <a:lnSpc>
                <a:spcPct val="150000"/>
              </a:lnSpc>
              <a:buFont typeface="Courier New" panose="02070309020205020404" pitchFamily="49" charset="0"/>
              <a:buChar char="o"/>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Continuous innovation and collaboration are key to better patient outcomes</a:t>
            </a:r>
            <a:endParaRPr lang="en-IN" sz="28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39504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FEB8538-13BF-6228-3CC5-78E37EB80FB9}"/>
              </a:ext>
            </a:extLst>
          </p:cNvPr>
          <p:cNvSpPr/>
          <p:nvPr/>
        </p:nvSpPr>
        <p:spPr>
          <a:xfrm>
            <a:off x="0" y="0"/>
            <a:ext cx="12192000" cy="6858000"/>
          </a:xfrm>
          <a:prstGeom prst="rect">
            <a:avLst/>
          </a:prstGeom>
          <a:solidFill>
            <a:srgbClr val="0D0A2C">
              <a:alpha val="75000"/>
            </a:srgbClr>
          </a:solidFill>
          <a:ln/>
        </p:spPr>
      </p:sp>
      <p:sp>
        <p:nvSpPr>
          <p:cNvPr id="3" name="TextBox 2">
            <a:extLst>
              <a:ext uri="{FF2B5EF4-FFF2-40B4-BE49-F238E27FC236}">
                <a16:creationId xmlns:a16="http://schemas.microsoft.com/office/drawing/2014/main" id="{B7330B2E-04E6-19F1-E0B2-42315175C70C}"/>
              </a:ext>
            </a:extLst>
          </p:cNvPr>
          <p:cNvSpPr txBox="1"/>
          <p:nvPr/>
        </p:nvSpPr>
        <p:spPr>
          <a:xfrm>
            <a:off x="1051560" y="0"/>
            <a:ext cx="10420717" cy="769441"/>
          </a:xfrm>
          <a:prstGeom prst="rect">
            <a:avLst/>
          </a:prstGeom>
          <a:noFill/>
        </p:spPr>
        <p:txBody>
          <a:bodyPr wrap="square" rtlCol="0">
            <a:spAutoFit/>
          </a:body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Telemedicine &amp; </a:t>
            </a:r>
            <a:r>
              <a:rPr lang="en-US" sz="44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ContinuousMonitoring</a:t>
            </a:r>
            <a:endParaRPr lang="en-IN" b="1" dirty="0">
              <a:latin typeface="Berlin Sans FB Demi" panose="020E0802020502020306" pitchFamily="34" charset="0"/>
            </a:endParaRPr>
          </a:p>
        </p:txBody>
      </p:sp>
      <p:pic>
        <p:nvPicPr>
          <p:cNvPr id="4098" name="Picture 2" descr="Children Can Also Get Kidney Stones ...">
            <a:extLst>
              <a:ext uri="{FF2B5EF4-FFF2-40B4-BE49-F238E27FC236}">
                <a16:creationId xmlns:a16="http://schemas.microsoft.com/office/drawing/2014/main" id="{28F9DB54-BB6B-4C74-D7E7-836962FE9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866" y="1076310"/>
            <a:ext cx="5098104" cy="28549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1EC97F-0698-31A0-9EFD-214D846F478C}"/>
              </a:ext>
            </a:extLst>
          </p:cNvPr>
          <p:cNvSpPr txBox="1"/>
          <p:nvPr/>
        </p:nvSpPr>
        <p:spPr>
          <a:xfrm>
            <a:off x="519879" y="4036330"/>
            <a:ext cx="11484077" cy="25545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FF0000"/>
                </a:solidFill>
                <a:effectLst/>
              </a:rPr>
              <a:t>Telemedicine:</a:t>
            </a:r>
            <a:endParaRPr kumimoji="0" lang="en-US" altLang="en-US" sz="20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rPr>
              <a:t>Remote diagnosis using patient-uploaded images.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rPr>
              <a:t>Save time and resources by reducing in-person visits.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FF0000"/>
                </a:solidFill>
                <a:effectLst/>
              </a:rPr>
              <a:t>Continuous Monitoring:</a:t>
            </a:r>
            <a:endParaRPr kumimoji="0" lang="en-US" altLang="en-US" sz="2000" b="0" i="0" u="none" strike="noStrike" cap="none" normalizeH="0" baseline="0" dirty="0">
              <a:ln>
                <a:noFill/>
              </a:ln>
              <a:solidFill>
                <a:srgbClr val="FF0000"/>
              </a:solidFill>
              <a:effectLst/>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rPr>
              <a:t>Wearable devices for early detection in at-risk patients.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0" i="0" u="none" strike="noStrike" cap="none" normalizeH="0" baseline="0" dirty="0">
                <a:ln>
                  <a:noFill/>
                </a:ln>
                <a:solidFill>
                  <a:schemeClr val="bg1"/>
                </a:solidFill>
                <a:effectLst/>
              </a:rPr>
              <a:t>Provide real-time data for immediate intervention.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
        <p:nvSpPr>
          <p:cNvPr id="9" name="Rectangle 4">
            <a:extLst>
              <a:ext uri="{FF2B5EF4-FFF2-40B4-BE49-F238E27FC236}">
                <a16:creationId xmlns:a16="http://schemas.microsoft.com/office/drawing/2014/main" id="{F4D03920-2F24-A191-0B39-2AD2A0FFC43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497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9A1B14DF-0253-AA7D-0A6D-F0E048DDA1D7}"/>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46F2074A-6E55-5DB1-2173-27B2C5924AA1}"/>
              </a:ext>
            </a:extLst>
          </p:cNvPr>
          <p:cNvSpPr txBox="1"/>
          <p:nvPr/>
        </p:nvSpPr>
        <p:spPr>
          <a:xfrm>
            <a:off x="2872022" y="0"/>
            <a:ext cx="6447953" cy="830997"/>
          </a:xfrm>
          <a:prstGeom prst="rect">
            <a:avLst/>
          </a:prstGeom>
          <a:noFill/>
        </p:spPr>
        <p:txBody>
          <a:bodyPr wrap="square" rtlCol="0">
            <a:spAutoFit/>
          </a:bodyPr>
          <a:lstStyle/>
          <a:p>
            <a:pPr algn="ctr"/>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CONCLUSION</a:t>
            </a:r>
            <a:endParaRPr lang="en-IN" sz="48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Box 4">
            <a:extLst>
              <a:ext uri="{FF2B5EF4-FFF2-40B4-BE49-F238E27FC236}">
                <a16:creationId xmlns:a16="http://schemas.microsoft.com/office/drawing/2014/main" id="{173E39FB-72BC-379B-1914-4E9869129AC4}"/>
              </a:ext>
            </a:extLst>
          </p:cNvPr>
          <p:cNvSpPr txBox="1"/>
          <p:nvPr/>
        </p:nvSpPr>
        <p:spPr>
          <a:xfrm>
            <a:off x="1149531" y="911423"/>
            <a:ext cx="9892937" cy="5571846"/>
          </a:xfrm>
          <a:prstGeom prst="rect">
            <a:avLst/>
          </a:prstGeom>
          <a:noFill/>
        </p:spPr>
        <p:txBody>
          <a:bodyPr wrap="square" rtlCol="0">
            <a:spAutoFit/>
          </a:bodyPr>
          <a:lstStyle/>
          <a:p>
            <a:pPr>
              <a:lnSpc>
                <a:spcPct val="150000"/>
              </a:lnSpc>
              <a:spcAft>
                <a:spcPts val="800"/>
              </a:spcAft>
            </a:pPr>
            <a:r>
              <a:rPr lang="en-IN" sz="2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Summary: </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Developed an ML model for accurate kidney stone detection.</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Benefits: early detection, personalized treatment, remote monitoring.</a:t>
            </a:r>
          </a:p>
          <a:p>
            <a:pPr>
              <a:lnSpc>
                <a:spcPct val="150000"/>
              </a:lnSpc>
              <a:spcAft>
                <a:spcPts val="800"/>
              </a:spcAft>
            </a:pPr>
            <a:r>
              <a:rPr lang="en-IN" sz="2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Future Work: </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Enhance model with larger datasets and advanced algorithms.</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Integrate with clinical systems, expand to other conditions.</a:t>
            </a:r>
          </a:p>
          <a:p>
            <a:pPr>
              <a:lnSpc>
                <a:spcPct val="150000"/>
              </a:lnSpc>
              <a:spcAft>
                <a:spcPts val="800"/>
              </a:spcAft>
            </a:pPr>
            <a:r>
              <a:rPr lang="en-IN" sz="28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Final Thoughts: </a:t>
            </a:r>
          </a:p>
          <a:p>
            <a:pPr marL="285750" indent="-285750">
              <a:lnSpc>
                <a:spcPct val="150000"/>
              </a:lnSpc>
              <a:spcAft>
                <a:spcPts val="800"/>
              </a:spcAft>
              <a:buFont typeface="Courier New" panose="02070309020205020404" pitchFamily="49" charset="0"/>
              <a:buChar char="o"/>
            </a:pP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Demonstrates AI's potential in healthcare diagnostics.</a:t>
            </a:r>
          </a:p>
          <a:p>
            <a:pPr marL="285750" indent="-285750">
              <a:lnSpc>
                <a:spcPct val="150000"/>
              </a:lnSpc>
              <a:buFont typeface="Courier New" panose="02070309020205020404" pitchFamily="49" charset="0"/>
              <a:buChar char="o"/>
            </a:pP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Continuous innovation and collaboration are key to better patient outcomes</a:t>
            </a:r>
            <a:endParaRPr lang="en-IN" sz="28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75076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36A160-BF25-348E-5358-B23BE02EB6D8}"/>
              </a:ext>
            </a:extLst>
          </p:cNvPr>
          <p:cNvSpPr/>
          <p:nvPr/>
        </p:nvSpPr>
        <p:spPr>
          <a:xfrm>
            <a:off x="0" y="0"/>
            <a:ext cx="12192000" cy="6858000"/>
          </a:xfrm>
          <a:prstGeom prst="rect">
            <a:avLst/>
          </a:prstGeom>
          <a:solidFill>
            <a:srgbClr val="0D0A2C">
              <a:alpha val="75000"/>
            </a:srgbClr>
          </a:solidFill>
          <a:ln/>
        </p:spPr>
      </p:sp>
      <p:sp>
        <p:nvSpPr>
          <p:cNvPr id="5" name="TextBox 4">
            <a:extLst>
              <a:ext uri="{FF2B5EF4-FFF2-40B4-BE49-F238E27FC236}">
                <a16:creationId xmlns:a16="http://schemas.microsoft.com/office/drawing/2014/main" id="{8070B12A-0875-2C64-501C-A6A0F909D97D}"/>
              </a:ext>
            </a:extLst>
          </p:cNvPr>
          <p:cNvSpPr txBox="1"/>
          <p:nvPr/>
        </p:nvSpPr>
        <p:spPr>
          <a:xfrm>
            <a:off x="2872023" y="-154198"/>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REFERENCES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6" name="TextBox 5">
            <a:extLst>
              <a:ext uri="{FF2B5EF4-FFF2-40B4-BE49-F238E27FC236}">
                <a16:creationId xmlns:a16="http://schemas.microsoft.com/office/drawing/2014/main" id="{DB34B8DA-1A4C-D50B-304E-A53F3FA5078C}"/>
              </a:ext>
            </a:extLst>
          </p:cNvPr>
          <p:cNvSpPr txBox="1"/>
          <p:nvPr/>
        </p:nvSpPr>
        <p:spPr>
          <a:xfrm>
            <a:off x="749808" y="228601"/>
            <a:ext cx="10689335" cy="6168996"/>
          </a:xfrm>
          <a:prstGeom prst="rect">
            <a:avLst/>
          </a:prstGeom>
          <a:noFill/>
        </p:spPr>
        <p:txBody>
          <a:bodyPr wrap="square" rtlCol="0">
            <a:spAutoFit/>
          </a:bodyPr>
          <a:lstStyle/>
          <a:p>
            <a:pPr>
              <a:lnSpc>
                <a:spcPct val="150000"/>
              </a:lnSpc>
              <a:spcAft>
                <a:spcPts val="800"/>
              </a:spcAft>
            </a:pPr>
            <a:r>
              <a:rPr lang="en-IN" sz="24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1.  Journals and Research Papers: </a:t>
            </a:r>
          </a:p>
          <a:p>
            <a:pPr marL="285750" indent="-285750">
              <a:lnSpc>
                <a:spcPct val="150000"/>
              </a:lnSpc>
              <a:spcAft>
                <a:spcPts val="800"/>
              </a:spcAft>
              <a:buFont typeface="Courier New" panose="02070309020205020404" pitchFamily="49" charset="0"/>
              <a:buChar char="o"/>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Smith, J. et al. "Machine Learning in Healthcare: Kidney Stone Detection." Journal of Medical Imaging, 2022.</a:t>
            </a:r>
          </a:p>
          <a:p>
            <a:pPr marL="285750" indent="-285750">
              <a:lnSpc>
                <a:spcPct val="150000"/>
              </a:lnSpc>
              <a:spcAft>
                <a:spcPts val="800"/>
              </a:spcAft>
              <a:buFont typeface="Courier New" panose="02070309020205020404" pitchFamily="49" charset="0"/>
              <a:buChar char="o"/>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Johnson, A. et al. "Comparative Study of Machine Learning Algorithms for Kidney Stone Detection." IEEE Transactions on Biomedical Engineering, 2021.</a:t>
            </a:r>
          </a:p>
          <a:p>
            <a:pPr>
              <a:lnSpc>
                <a:spcPct val="150000"/>
              </a:lnSpc>
              <a:spcAft>
                <a:spcPts val="800"/>
              </a:spcAft>
            </a:pPr>
            <a:r>
              <a:rPr lang="en-IN" sz="24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2.  Websites: </a:t>
            </a:r>
          </a:p>
          <a:p>
            <a:pPr marL="285750" indent="-285750">
              <a:lnSpc>
                <a:spcPct val="150000"/>
              </a:lnSpc>
              <a:spcAft>
                <a:spcPts val="800"/>
              </a:spcAft>
              <a:buFont typeface="Courier New" panose="02070309020205020404" pitchFamily="49" charset="0"/>
              <a:buChar char="o"/>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Mayo Clinic. "Kidney Stones." [Mayo Clinic](https://www.mayoclinic.org/diseases-conditions/kidney-stones/symptoms-causes/syc-20355755), 2023.</a:t>
            </a:r>
          </a:p>
          <a:p>
            <a:pPr marL="285750" indent="-285750">
              <a:lnSpc>
                <a:spcPct val="150000"/>
              </a:lnSpc>
              <a:spcAft>
                <a:spcPts val="800"/>
              </a:spcAft>
              <a:buFont typeface="Courier New" panose="02070309020205020404" pitchFamily="49" charset="0"/>
              <a:buChar char="o"/>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National Kidney Foundation. "Kidney Stones." [National Kidney Foundation](https://www.kidney.org/atoz/content/kidneystones), 2023.</a:t>
            </a:r>
          </a:p>
          <a:p>
            <a:pPr marL="285750" indent="-285750">
              <a:lnSpc>
                <a:spcPct val="150000"/>
              </a:lnSpc>
              <a:spcAft>
                <a:spcPts val="800"/>
              </a:spcAft>
              <a:buFont typeface="Courier New" panose="02070309020205020404" pitchFamily="49" charset="0"/>
              <a:buChar char="o"/>
            </a:pPr>
            <a:r>
              <a:rPr lang="en-IN" sz="2400" b="1"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3.  Datasets: </a:t>
            </a:r>
          </a:p>
          <a:p>
            <a:pPr marL="285750" indent="-285750">
              <a:lnSpc>
                <a:spcPct val="150000"/>
              </a:lnSpc>
              <a:spcAft>
                <a:spcPts val="800"/>
              </a:spcAft>
              <a:buFont typeface="Courier New" panose="02070309020205020404" pitchFamily="49" charset="0"/>
              <a:buChar char="o"/>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https://github.com/muhammedtalo/Kidney_stone_detection%20/</a:t>
            </a:r>
            <a:r>
              <a:rPr lang="en-IN" sz="1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stone/</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52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36A160-BF25-348E-5358-B23BE02EB6D8}"/>
              </a:ext>
            </a:extLst>
          </p:cNvPr>
          <p:cNvSpPr/>
          <p:nvPr/>
        </p:nvSpPr>
        <p:spPr>
          <a:xfrm>
            <a:off x="0" y="0"/>
            <a:ext cx="12192000" cy="6858000"/>
          </a:xfrm>
          <a:prstGeom prst="rect">
            <a:avLst/>
          </a:prstGeom>
          <a:solidFill>
            <a:srgbClr val="0D0A2C">
              <a:alpha val="75000"/>
            </a:srgbClr>
          </a:solidFill>
          <a:ln/>
        </p:spPr>
      </p:sp>
      <p:sp>
        <p:nvSpPr>
          <p:cNvPr id="2" name="TextBox 1">
            <a:extLst>
              <a:ext uri="{FF2B5EF4-FFF2-40B4-BE49-F238E27FC236}">
                <a16:creationId xmlns:a16="http://schemas.microsoft.com/office/drawing/2014/main" id="{8070B12A-0875-2C64-501C-A6A0F909D97D}"/>
              </a:ext>
            </a:extLst>
          </p:cNvPr>
          <p:cNvSpPr txBox="1"/>
          <p:nvPr/>
        </p:nvSpPr>
        <p:spPr>
          <a:xfrm>
            <a:off x="2350328" y="2456065"/>
            <a:ext cx="7491344" cy="1569660"/>
          </a:xfrm>
          <a:prstGeom prst="rect">
            <a:avLst/>
          </a:prstGeom>
          <a:noFill/>
        </p:spPr>
        <p:txBody>
          <a:bodyPr wrap="square" rtlCol="0">
            <a:spAutoFit/>
          </a:bodyPr>
          <a:lstStyle/>
          <a:p>
            <a:pPr algn="ctr"/>
            <a:r>
              <a:rPr 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THANK YOU  </a:t>
            </a:r>
            <a:endParaRPr lang="en-IN"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Tree>
    <p:extLst>
      <p:ext uri="{BB962C8B-B14F-4D97-AF65-F5344CB8AC3E}">
        <p14:creationId xmlns:p14="http://schemas.microsoft.com/office/powerpoint/2010/main" val="12831081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E0B8847F-4C1E-F4ED-474F-EFD9C4555FC6}"/>
              </a:ext>
            </a:extLst>
          </p:cNvPr>
          <p:cNvSpPr/>
          <p:nvPr/>
        </p:nvSpPr>
        <p:spPr>
          <a:xfrm>
            <a:off x="0" y="0"/>
            <a:ext cx="12192000" cy="6858000"/>
          </a:xfrm>
          <a:prstGeom prst="rect">
            <a:avLst/>
          </a:prstGeom>
          <a:solidFill>
            <a:srgbClr val="0D0A2C">
              <a:alpha val="75000"/>
            </a:srgbClr>
          </a:solidFill>
          <a:ln/>
        </p:spPr>
      </p:sp>
      <p:sp>
        <p:nvSpPr>
          <p:cNvPr id="2" name="TextBox 1">
            <a:extLst>
              <a:ext uri="{FF2B5EF4-FFF2-40B4-BE49-F238E27FC236}">
                <a16:creationId xmlns:a16="http://schemas.microsoft.com/office/drawing/2014/main" id="{56B35561-F770-53AE-1FC7-2D6CEA05C7AB}"/>
              </a:ext>
            </a:extLst>
          </p:cNvPr>
          <p:cNvSpPr txBox="1"/>
          <p:nvPr/>
        </p:nvSpPr>
        <p:spPr>
          <a:xfrm>
            <a:off x="6096000" y="-13353"/>
            <a:ext cx="5105400" cy="707886"/>
          </a:xfrm>
          <a:prstGeom prst="rect">
            <a:avLst/>
          </a:prstGeom>
          <a:noFill/>
        </p:spPr>
        <p:txBody>
          <a:bodyPr wrap="square" rtlCol="0">
            <a:spAutoFit/>
          </a:bodyPr>
          <a:lstStyle/>
          <a:p>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INTRODUCTION</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4" name="Text 2">
            <a:extLst>
              <a:ext uri="{FF2B5EF4-FFF2-40B4-BE49-F238E27FC236}">
                <a16:creationId xmlns:a16="http://schemas.microsoft.com/office/drawing/2014/main" id="{1EC035AE-8D49-AB93-3732-0367FA627D39}"/>
              </a:ext>
            </a:extLst>
          </p:cNvPr>
          <p:cNvSpPr/>
          <p:nvPr/>
        </p:nvSpPr>
        <p:spPr>
          <a:xfrm>
            <a:off x="3533775" y="481009"/>
            <a:ext cx="8543737" cy="5952843"/>
          </a:xfrm>
          <a:prstGeom prst="rect">
            <a:avLst/>
          </a:prstGeom>
          <a:noFill/>
          <a:ln/>
        </p:spPr>
        <p:txBody>
          <a:bodyPr wrap="square" rtlCol="0" anchor="t"/>
          <a:lstStyle/>
          <a:p>
            <a:r>
              <a:rPr lang="en-US" sz="2000" b="1" dirty="0">
                <a:solidFill>
                  <a:srgbClr val="FF726D"/>
                </a:solidFill>
                <a:latin typeface="Arial" panose="020B0604020202020204" pitchFamily="34" charset="0"/>
                <a:ea typeface="Inconsolata" pitchFamily="34" charset="-122"/>
                <a:cs typeface="Arial" panose="020B0604020202020204" pitchFamily="34" charset="0"/>
              </a:rPr>
              <a:t>what are Kidney Stones?</a:t>
            </a:r>
          </a:p>
          <a:p>
            <a:pPr marL="285750" indent="-285750">
              <a:lnSpc>
                <a:spcPct val="150000"/>
              </a:lnSpc>
              <a:buFont typeface="Courier New" panose="02070309020205020404" pitchFamily="49" charset="0"/>
              <a:buChar char="o"/>
            </a:pPr>
            <a:r>
              <a:rPr lang="en-US" b="1" dirty="0">
                <a:solidFill>
                  <a:schemeClr val="bg1"/>
                </a:solidFill>
              </a:rPr>
              <a:t>Crystallized structures:  </a:t>
            </a:r>
            <a:r>
              <a:rPr lang="en-US" dirty="0">
                <a:solidFill>
                  <a:schemeClr val="bg1"/>
                </a:solidFill>
              </a:rPr>
              <a:t>Imagine tiny, hard clumps formed from minerals normally dissolved in urine.</a:t>
            </a:r>
          </a:p>
          <a:p>
            <a:pPr marL="285750" indent="-285750">
              <a:lnSpc>
                <a:spcPct val="150000"/>
              </a:lnSpc>
              <a:buFont typeface="Courier New" panose="02070309020205020404" pitchFamily="49" charset="0"/>
              <a:buChar char="o"/>
            </a:pPr>
            <a:r>
              <a:rPr lang="en-US" b="1" dirty="0">
                <a:solidFill>
                  <a:schemeClr val="bg1"/>
                </a:solidFill>
              </a:rPr>
              <a:t>Mineral source:  </a:t>
            </a:r>
            <a:r>
              <a:rPr lang="en-US" dirty="0">
                <a:solidFill>
                  <a:schemeClr val="bg1"/>
                </a:solidFill>
              </a:rPr>
              <a:t>Minerals in your diet can contribute to these clumps, like calcium or uric acid.</a:t>
            </a:r>
          </a:p>
          <a:p>
            <a:pPr marL="285750" indent="-285750">
              <a:lnSpc>
                <a:spcPct val="150000"/>
              </a:lnSpc>
              <a:buFont typeface="Courier New" panose="02070309020205020404" pitchFamily="49" charset="0"/>
              <a:buChar char="o"/>
            </a:pPr>
            <a:r>
              <a:rPr lang="en-US" b="1" dirty="0">
                <a:solidFill>
                  <a:schemeClr val="bg1"/>
                </a:solidFill>
              </a:rPr>
              <a:t>Size variation:   </a:t>
            </a:r>
            <a:r>
              <a:rPr lang="en-US" dirty="0">
                <a:solidFill>
                  <a:schemeClr val="bg1"/>
                </a:solidFill>
              </a:rPr>
              <a:t>These clumps can be as small as of sand or grow as large as a golf ball.</a:t>
            </a:r>
          </a:p>
          <a:p>
            <a:pPr marL="285750" indent="-285750">
              <a:lnSpc>
                <a:spcPct val="150000"/>
              </a:lnSpc>
              <a:buFont typeface="Courier New" panose="02070309020205020404" pitchFamily="49" charset="0"/>
              <a:buChar char="o"/>
            </a:pPr>
            <a:r>
              <a:rPr lang="en-US" b="1" dirty="0">
                <a:solidFill>
                  <a:schemeClr val="bg1"/>
                </a:solidFill>
              </a:rPr>
              <a:t>Painful passage:   </a:t>
            </a:r>
            <a:r>
              <a:rPr lang="en-US" dirty="0">
                <a:solidFill>
                  <a:schemeClr val="bg1"/>
                </a:solidFill>
              </a:rPr>
              <a:t>When stones move through the narrow tubes (ureters) that carry urine, it can cause severe pain.</a:t>
            </a:r>
          </a:p>
          <a:p>
            <a:pPr marL="285750" indent="-285750">
              <a:lnSpc>
                <a:spcPct val="150000"/>
              </a:lnSpc>
              <a:buFont typeface="Courier New" panose="02070309020205020404" pitchFamily="49" charset="0"/>
              <a:buChar char="o"/>
            </a:pPr>
            <a:r>
              <a:rPr lang="en-US" b="1" dirty="0">
                <a:solidFill>
                  <a:schemeClr val="bg1"/>
                </a:solidFill>
              </a:rPr>
              <a:t>Complications:   </a:t>
            </a:r>
            <a:r>
              <a:rPr lang="en-US" dirty="0">
                <a:solidFill>
                  <a:schemeClr val="bg1"/>
                </a:solidFill>
              </a:rPr>
              <a:t>If left untreated, stones can lead to infections and even damage your kidneys</a:t>
            </a:r>
            <a:r>
              <a:rPr lang="en-US" sz="1700" dirty="0">
                <a:solidFill>
                  <a:schemeClr val="bg1"/>
                </a:solidFill>
              </a:rPr>
              <a:t>.</a:t>
            </a:r>
          </a:p>
          <a:p>
            <a:endParaRPr lang="en-US" sz="1700"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Traditional Diagnostic Methods (Limitations):</a:t>
            </a:r>
            <a:endParaRPr lang="en-US" sz="1700" dirty="0">
              <a:solidFill>
                <a:srgbClr val="FF726D"/>
              </a:solidFill>
              <a:latin typeface="Arial" panose="020B060402020202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US" b="1" dirty="0">
                <a:solidFill>
                  <a:schemeClr val="bg1"/>
                </a:solidFill>
              </a:rPr>
              <a:t>X-rays:   </a:t>
            </a:r>
            <a:r>
              <a:rPr lang="en-US" dirty="0">
                <a:solidFill>
                  <a:schemeClr val="bg1"/>
                </a:solidFill>
              </a:rPr>
              <a:t>These pictures can be helpful, but they might miss smaller stones that are hiding behind bones or tissue.</a:t>
            </a:r>
          </a:p>
          <a:p>
            <a:pPr marL="285750" indent="-285750">
              <a:lnSpc>
                <a:spcPct val="150000"/>
              </a:lnSpc>
              <a:buFont typeface="Courier New" panose="02070309020205020404" pitchFamily="49" charset="0"/>
              <a:buChar char="o"/>
            </a:pPr>
            <a:r>
              <a:rPr lang="en-US" b="1" dirty="0">
                <a:solidFill>
                  <a:schemeClr val="bg1"/>
                </a:solidFill>
              </a:rPr>
              <a:t>Urinalysis:   </a:t>
            </a:r>
            <a:r>
              <a:rPr lang="en-US" dirty="0">
                <a:solidFill>
                  <a:schemeClr val="bg1"/>
                </a:solidFill>
              </a:rPr>
              <a:t>This analyzes your urine for abnormalities, but it can't tell the doctor the size or location of any stones that might be present.</a:t>
            </a:r>
          </a:p>
          <a:p>
            <a:endParaRPr lang="en-US" sz="1700" dirty="0">
              <a:solidFill>
                <a:schemeClr val="bg1"/>
              </a:solidFill>
            </a:endParaRPr>
          </a:p>
        </p:txBody>
      </p:sp>
      <p:pic>
        <p:nvPicPr>
          <p:cNvPr id="5" name="Picture 4">
            <a:extLst>
              <a:ext uri="{FF2B5EF4-FFF2-40B4-BE49-F238E27FC236}">
                <a16:creationId xmlns:a16="http://schemas.microsoft.com/office/drawing/2014/main" id="{98891EDD-4013-CA00-2740-742829453B8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785" y="0"/>
            <a:ext cx="3589448" cy="3200400"/>
          </a:xfrm>
          <a:prstGeom prst="rect">
            <a:avLst/>
          </a:prstGeom>
          <a:ln>
            <a:noFill/>
          </a:ln>
          <a:effectLst>
            <a:softEdge rad="112500"/>
          </a:effectLst>
        </p:spPr>
      </p:pic>
      <p:pic>
        <p:nvPicPr>
          <p:cNvPr id="7" name="Picture 6">
            <a:extLst>
              <a:ext uri="{FF2B5EF4-FFF2-40B4-BE49-F238E27FC236}">
                <a16:creationId xmlns:a16="http://schemas.microsoft.com/office/drawing/2014/main" id="{FB0AE5E4-BE56-9A59-5D06-3978E969B7AA}"/>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7169" t="4167" r="8405" b="8333"/>
          <a:stretch/>
        </p:blipFill>
        <p:spPr>
          <a:xfrm>
            <a:off x="-1785" y="3200400"/>
            <a:ext cx="3535560" cy="3735687"/>
          </a:xfrm>
          <a:prstGeom prst="rect">
            <a:avLst/>
          </a:prstGeom>
          <a:ln>
            <a:noFill/>
          </a:ln>
          <a:effectLst>
            <a:softEdge rad="112500"/>
          </a:effectLst>
        </p:spPr>
      </p:pic>
    </p:spTree>
    <p:extLst>
      <p:ext uri="{BB962C8B-B14F-4D97-AF65-F5344CB8AC3E}">
        <p14:creationId xmlns:p14="http://schemas.microsoft.com/office/powerpoint/2010/main" val="3936384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77FE7A5F-273F-721B-1092-1F1F5BFE7945}"/>
              </a:ext>
            </a:extLst>
          </p:cNvPr>
          <p:cNvSpPr/>
          <p:nvPr/>
        </p:nvSpPr>
        <p:spPr>
          <a:xfrm>
            <a:off x="0" y="0"/>
            <a:ext cx="12192000" cy="6858000"/>
          </a:xfrm>
          <a:prstGeom prst="rect">
            <a:avLst/>
          </a:prstGeom>
          <a:solidFill>
            <a:srgbClr val="0D0A2C">
              <a:alpha val="75000"/>
            </a:srgbClr>
          </a:solidFill>
          <a:ln/>
        </p:spPr>
      </p:sp>
      <p:pic>
        <p:nvPicPr>
          <p:cNvPr id="3" name="Image 1" descr="preencoded.png">
            <a:extLst>
              <a:ext uri="{FF2B5EF4-FFF2-40B4-BE49-F238E27FC236}">
                <a16:creationId xmlns:a16="http://schemas.microsoft.com/office/drawing/2014/main" id="{178F8431-0240-F72F-6B53-A17D69CDDD0D}"/>
              </a:ext>
            </a:extLst>
          </p:cNvPr>
          <p:cNvPicPr>
            <a:picLocks noChangeAspect="1"/>
          </p:cNvPicPr>
          <p:nvPr/>
        </p:nvPicPr>
        <p:blipFill rotWithShape="1">
          <a:blip r:embed="rId2"/>
          <a:srcRect t="8988" b="4775"/>
          <a:stretch/>
        </p:blipFill>
        <p:spPr>
          <a:xfrm>
            <a:off x="9981" y="3482283"/>
            <a:ext cx="3590469" cy="3347144"/>
          </a:xfrm>
          <a:prstGeom prst="rect">
            <a:avLst/>
          </a:prstGeom>
          <a:ln>
            <a:noFill/>
          </a:ln>
          <a:effectLst>
            <a:softEdge rad="112500"/>
          </a:effectLst>
        </p:spPr>
      </p:pic>
      <p:pic>
        <p:nvPicPr>
          <p:cNvPr id="4" name="Picture 3">
            <a:extLst>
              <a:ext uri="{FF2B5EF4-FFF2-40B4-BE49-F238E27FC236}">
                <a16:creationId xmlns:a16="http://schemas.microsoft.com/office/drawing/2014/main" id="{9BC89674-4460-7197-7014-7EC19841353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981" y="19049"/>
            <a:ext cx="3590469" cy="3453711"/>
          </a:xfrm>
          <a:prstGeom prst="rect">
            <a:avLst/>
          </a:prstGeom>
          <a:ln>
            <a:noFill/>
          </a:ln>
          <a:effectLst>
            <a:softEdge rad="112500"/>
          </a:effectLst>
        </p:spPr>
      </p:pic>
      <p:sp>
        <p:nvSpPr>
          <p:cNvPr id="5" name="Text 2">
            <a:extLst>
              <a:ext uri="{FF2B5EF4-FFF2-40B4-BE49-F238E27FC236}">
                <a16:creationId xmlns:a16="http://schemas.microsoft.com/office/drawing/2014/main" id="{0431E540-2A11-1FC7-F76E-87A3F15A175C}"/>
              </a:ext>
            </a:extLst>
          </p:cNvPr>
          <p:cNvSpPr/>
          <p:nvPr/>
        </p:nvSpPr>
        <p:spPr>
          <a:xfrm>
            <a:off x="3610430" y="-250629"/>
            <a:ext cx="8448675" cy="6022779"/>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Modern Diagnostic Techniques:</a:t>
            </a:r>
            <a:endParaRPr lang="en-US" sz="2000" dirty="0">
              <a:solidFill>
                <a:srgbClr val="FF726D"/>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Computed Tomography (CT):  </a:t>
            </a:r>
            <a:r>
              <a:rPr lang="en-US" sz="1600" dirty="0">
                <a:solidFill>
                  <a:schemeClr val="bg1"/>
                </a:solidFill>
                <a:latin typeface="Arial" panose="020B0604020202020204" pitchFamily="34" charset="0"/>
                <a:cs typeface="Arial" panose="020B0604020202020204" pitchFamily="34" charset="0"/>
              </a:rPr>
              <a:t>This creates detailed cross-sectional images of your body, allowing doctors to see even tiny stones. However, CT scans involve radiation exposure.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Ultrasound: </a:t>
            </a:r>
            <a:r>
              <a:rPr lang="en-US" sz="1600" dirty="0">
                <a:solidFill>
                  <a:schemeClr val="bg1"/>
                </a:solidFill>
                <a:latin typeface="Arial" panose="020B0604020202020204" pitchFamily="34" charset="0"/>
                <a:cs typeface="Arial" panose="020B0604020202020204" pitchFamily="34" charset="0"/>
              </a:rPr>
              <a:t>This uses sound waves to create an image of your kidneys and ureters. It's safe, painless, and doesn't use radiation, making it a good option for pregnant women and children.</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Magnetic Resonance Imaging (MRI): </a:t>
            </a:r>
            <a:r>
              <a:rPr lang="en-US" sz="1600" dirty="0">
                <a:solidFill>
                  <a:schemeClr val="bg1"/>
                </a:solidFill>
                <a:latin typeface="Arial" panose="020B0604020202020204" pitchFamily="34" charset="0"/>
                <a:cs typeface="Arial" panose="020B0604020202020204" pitchFamily="34" charset="0"/>
              </a:rPr>
              <a:t>This uses strong magnets and radio waves to create detailed images. It's helpful for some cases but can be expensive and take longer than other options. It's also not ideal for everyone due to potential issues with metal implants or claustrophobia.</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Dual-Energy CT (DECT): </a:t>
            </a:r>
            <a:r>
              <a:rPr lang="en-US" sz="1600" dirty="0">
                <a:solidFill>
                  <a:schemeClr val="bg1"/>
                </a:solidFill>
                <a:latin typeface="Arial" panose="020B0604020202020204" pitchFamily="34" charset="0"/>
                <a:cs typeface="Arial" panose="020B0604020202020204" pitchFamily="34" charset="0"/>
              </a:rPr>
              <a:t>This is a newer type of CT scan that can differentiate between different types of stones based on their composition. This helps doctors choose the most effective treatment plan.</a:t>
            </a:r>
          </a:p>
          <a:p>
            <a:endParaRPr lang="en-US" sz="2000" dirty="0">
              <a:solidFill>
                <a:schemeClr val="bg1"/>
              </a:solidFill>
              <a:latin typeface="Arial" panose="020B0604020202020204" pitchFamily="34" charset="0"/>
              <a:cs typeface="Arial" panose="020B0604020202020204" pitchFamily="34" charset="0"/>
            </a:endParaRPr>
          </a:p>
          <a:p>
            <a:r>
              <a:rPr lang="en-US" sz="2000" b="1" dirty="0">
                <a:solidFill>
                  <a:srgbClr val="FF726D"/>
                </a:solidFill>
              </a:rPr>
              <a:t>Importance of Early Detection:</a:t>
            </a:r>
            <a:endParaRPr lang="en-US" sz="2000" dirty="0">
              <a:solidFill>
                <a:srgbClr val="FF726D"/>
              </a:solidFill>
            </a:endParaRPr>
          </a:p>
          <a:p>
            <a:r>
              <a:rPr lang="en-US" b="1" dirty="0">
                <a:solidFill>
                  <a:schemeClr val="bg1"/>
                </a:solidFill>
              </a:rPr>
              <a:t>Smaller stones:  </a:t>
            </a:r>
            <a:r>
              <a:rPr lang="en-US" dirty="0">
                <a:solidFill>
                  <a:schemeClr val="bg1"/>
                </a:solidFill>
              </a:rPr>
              <a:t>With early detection, doctors can often manage smaller stones with medication and increased fluids to help you pass them naturally.</a:t>
            </a:r>
          </a:p>
          <a:p>
            <a:r>
              <a:rPr lang="en-US" b="1" dirty="0">
                <a:solidFill>
                  <a:schemeClr val="bg1"/>
                </a:solidFill>
              </a:rPr>
              <a:t>Larger stones:  </a:t>
            </a:r>
            <a:r>
              <a:rPr lang="en-US" dirty="0">
                <a:solidFill>
                  <a:schemeClr val="bg1"/>
                </a:solidFill>
              </a:rPr>
              <a:t>If a stone is larger, it might require procedures like shockwave therapy or surgery to break it up or remove it.</a:t>
            </a:r>
          </a:p>
          <a:p>
            <a:r>
              <a:rPr lang="en-US" b="1" dirty="0">
                <a:solidFill>
                  <a:schemeClr val="bg1"/>
                </a:solidFill>
              </a:rPr>
              <a:t>Delayed diagnosis:  </a:t>
            </a:r>
            <a:r>
              <a:rPr lang="en-US" dirty="0">
                <a:solidFill>
                  <a:schemeClr val="bg1"/>
                </a:solidFill>
              </a:rPr>
              <a:t>The longer a stone stays lodged in your urinary tract, the higher the risk of complications like infections and even kidney damage. Early detection allows for treatment before these problems occur.</a:t>
            </a:r>
          </a:p>
        </p:txBody>
      </p:sp>
    </p:spTree>
    <p:extLst>
      <p:ext uri="{BB962C8B-B14F-4D97-AF65-F5344CB8AC3E}">
        <p14:creationId xmlns:p14="http://schemas.microsoft.com/office/powerpoint/2010/main" val="195586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94BDD133-573D-49DF-54D7-177A048E6CAD}"/>
              </a:ext>
            </a:extLst>
          </p:cNvPr>
          <p:cNvSpPr/>
          <p:nvPr/>
        </p:nvSpPr>
        <p:spPr>
          <a:xfrm>
            <a:off x="-3" y="0"/>
            <a:ext cx="12192000" cy="6858000"/>
          </a:xfrm>
          <a:prstGeom prst="rect">
            <a:avLst/>
          </a:prstGeom>
          <a:solidFill>
            <a:srgbClr val="0D0A2C">
              <a:alpha val="75000"/>
            </a:srgbClr>
          </a:solidFill>
          <a:ln/>
        </p:spPr>
      </p:sp>
      <p:sp>
        <p:nvSpPr>
          <p:cNvPr id="2" name="TextBox 1">
            <a:extLst>
              <a:ext uri="{FF2B5EF4-FFF2-40B4-BE49-F238E27FC236}">
                <a16:creationId xmlns:a16="http://schemas.microsoft.com/office/drawing/2014/main" id="{91338DAD-4DD5-E555-FD34-B9B5DA28C23F}"/>
              </a:ext>
            </a:extLst>
          </p:cNvPr>
          <p:cNvSpPr txBox="1"/>
          <p:nvPr/>
        </p:nvSpPr>
        <p:spPr>
          <a:xfrm>
            <a:off x="4629386" y="0"/>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PROBLEM DEFINITION</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pic>
        <p:nvPicPr>
          <p:cNvPr id="4" name="Picture 3">
            <a:extLst>
              <a:ext uri="{FF2B5EF4-FFF2-40B4-BE49-F238E27FC236}">
                <a16:creationId xmlns:a16="http://schemas.microsoft.com/office/drawing/2014/main" id="{1287EE6C-0770-6C18-EDBC-FCC75E624A92}"/>
              </a:ext>
            </a:extLst>
          </p:cNvPr>
          <p:cNvPicPr>
            <a:picLocks noChangeAspect="1"/>
          </p:cNvPicPr>
          <p:nvPr/>
        </p:nvPicPr>
        <p:blipFill rotWithShape="1">
          <a:blip r:embed="rId2"/>
          <a:srcRect l="-1" r="67621" b="26585"/>
          <a:stretch/>
        </p:blipFill>
        <p:spPr>
          <a:xfrm>
            <a:off x="-3" y="3352800"/>
            <a:ext cx="3514726" cy="3505199"/>
          </a:xfrm>
          <a:prstGeom prst="rect">
            <a:avLst/>
          </a:prstGeom>
          <a:ln>
            <a:noFill/>
          </a:ln>
          <a:effectLst>
            <a:softEdge rad="112500"/>
          </a:effectLst>
        </p:spPr>
      </p:pic>
      <p:pic>
        <p:nvPicPr>
          <p:cNvPr id="5" name="Image 1" descr="preencoded.png">
            <a:extLst>
              <a:ext uri="{FF2B5EF4-FFF2-40B4-BE49-F238E27FC236}">
                <a16:creationId xmlns:a16="http://schemas.microsoft.com/office/drawing/2014/main" id="{AEF64456-E9BC-9D45-29EF-BF72578AA821}"/>
              </a:ext>
            </a:extLst>
          </p:cNvPr>
          <p:cNvPicPr>
            <a:picLocks noChangeAspect="1"/>
          </p:cNvPicPr>
          <p:nvPr/>
        </p:nvPicPr>
        <p:blipFill rotWithShape="1">
          <a:blip r:embed="rId3"/>
          <a:srcRect l="3247" t="3052" r="2660" b="3774"/>
          <a:stretch/>
        </p:blipFill>
        <p:spPr>
          <a:xfrm>
            <a:off x="-1" y="1"/>
            <a:ext cx="3514726" cy="3352799"/>
          </a:xfrm>
          <a:prstGeom prst="rect">
            <a:avLst/>
          </a:prstGeom>
          <a:ln>
            <a:noFill/>
          </a:ln>
          <a:effectLst>
            <a:softEdge rad="112500"/>
          </a:effectLst>
        </p:spPr>
      </p:pic>
      <p:sp>
        <p:nvSpPr>
          <p:cNvPr id="6" name="Text 2">
            <a:extLst>
              <a:ext uri="{FF2B5EF4-FFF2-40B4-BE49-F238E27FC236}">
                <a16:creationId xmlns:a16="http://schemas.microsoft.com/office/drawing/2014/main" id="{67931E9E-5D16-E8A4-313E-AEE417F5BF3A}"/>
              </a:ext>
            </a:extLst>
          </p:cNvPr>
          <p:cNvSpPr/>
          <p:nvPr/>
        </p:nvSpPr>
        <p:spPr>
          <a:xfrm>
            <a:off x="3514723" y="967315"/>
            <a:ext cx="8474043" cy="5631255"/>
          </a:xfrm>
          <a:prstGeom prst="rect">
            <a:avLst/>
          </a:prstGeom>
          <a:noFill/>
          <a:ln/>
        </p:spPr>
        <p:txBody>
          <a:bodyPr wrap="square" rtlCol="0" anchor="t"/>
          <a:lstStyle/>
          <a:p>
            <a:endParaRPr lang="en-US" sz="2000" dirty="0">
              <a:solidFill>
                <a:schemeClr val="bg1"/>
              </a:solidFill>
            </a:endParaRPr>
          </a:p>
          <a:p>
            <a:r>
              <a:rPr lang="en-US" sz="2400" b="1" dirty="0">
                <a:solidFill>
                  <a:srgbClr val="FF726D"/>
                </a:solidFill>
                <a:latin typeface="Arial" panose="020B0604020202020204" pitchFamily="34" charset="0"/>
                <a:cs typeface="Arial" panose="020B0604020202020204" pitchFamily="34" charset="0"/>
              </a:rPr>
              <a:t> Current Diagnostic Techniques:</a:t>
            </a:r>
          </a:p>
          <a:p>
            <a:endParaRPr lang="en-US" sz="2400" dirty="0">
              <a:solidFill>
                <a:srgbClr val="FF726D"/>
              </a:solidFill>
              <a:latin typeface="Arial" panose="020B0604020202020204" pitchFamily="34" charset="0"/>
              <a:cs typeface="Arial" panose="020B0604020202020204" pitchFamily="34" charset="0"/>
            </a:endParaRPr>
          </a:p>
          <a:p>
            <a:pPr marL="285750" indent="-285750">
              <a:lnSpc>
                <a:spcPct val="200000"/>
              </a:lnSpc>
              <a:buFont typeface="Courier New" panose="02070309020205020404" pitchFamily="49" charset="0"/>
              <a:buChar char="o"/>
            </a:pPr>
            <a:r>
              <a:rPr lang="en-US" dirty="0">
                <a:solidFill>
                  <a:schemeClr val="bg1"/>
                </a:solidFill>
                <a:latin typeface="Arial" panose="020B0604020202020204" pitchFamily="34" charset="0"/>
                <a:cs typeface="Arial" panose="020B0604020202020204" pitchFamily="34" charset="0"/>
              </a:rPr>
              <a:t> There is a need for faster and more accurate methods to diagnose kidney stones.</a:t>
            </a:r>
          </a:p>
          <a:p>
            <a:pPr marL="285750" indent="-285750">
              <a:lnSpc>
                <a:spcPct val="200000"/>
              </a:lnSpc>
              <a:buFont typeface="Courier New" panose="02070309020205020404" pitchFamily="49" charset="0"/>
              <a:buChar char="o"/>
            </a:pPr>
            <a:r>
              <a:rPr lang="en-US" dirty="0">
                <a:solidFill>
                  <a:schemeClr val="bg1"/>
                </a:solidFill>
                <a:latin typeface="Arial" panose="020B0604020202020204" pitchFamily="34" charset="0"/>
                <a:cs typeface="Arial" panose="020B0604020202020204" pitchFamily="34" charset="0"/>
              </a:rPr>
              <a:t>Current methods, while helpful, have limitations:</a:t>
            </a:r>
          </a:p>
          <a:p>
            <a:pPr marL="285750" indent="-285750">
              <a:lnSpc>
                <a:spcPct val="200000"/>
              </a:lnSpc>
              <a:buFont typeface="Courier New" panose="02070309020205020404" pitchFamily="49" charset="0"/>
              <a:buChar char="o"/>
            </a:pPr>
            <a:r>
              <a:rPr lang="en-US" b="1" dirty="0">
                <a:solidFill>
                  <a:schemeClr val="bg1"/>
                </a:solidFill>
                <a:latin typeface="Arial" panose="020B0604020202020204" pitchFamily="34" charset="0"/>
                <a:cs typeface="Arial" panose="020B0604020202020204" pitchFamily="34" charset="0"/>
              </a:rPr>
              <a:t>Reliance on specialist interpretation</a:t>
            </a:r>
            <a:r>
              <a:rPr lang="en-US" dirty="0">
                <a:solidFill>
                  <a:schemeClr val="bg1"/>
                </a:solidFill>
                <a:latin typeface="Arial" panose="020B0604020202020204" pitchFamily="34" charset="0"/>
                <a:cs typeface="Arial" panose="020B0604020202020204" pitchFamily="34" charset="0"/>
              </a:rPr>
              <a:t>:   CT scans and ultrasounds require trained radiologists for image analysis, which can lead to delays in diagnosis.</a:t>
            </a:r>
          </a:p>
          <a:p>
            <a:pPr marL="285750" indent="-285750">
              <a:lnSpc>
                <a:spcPct val="200000"/>
              </a:lnSpc>
              <a:buFont typeface="Courier New" panose="02070309020205020404" pitchFamily="49" charset="0"/>
              <a:buChar char="o"/>
            </a:pPr>
            <a:r>
              <a:rPr lang="en-US" b="1" dirty="0">
                <a:solidFill>
                  <a:schemeClr val="bg1"/>
                </a:solidFill>
                <a:latin typeface="Arial" panose="020B0604020202020204" pitchFamily="34" charset="0"/>
                <a:cs typeface="Arial" panose="020B0604020202020204" pitchFamily="34" charset="0"/>
              </a:rPr>
              <a:t>Image quality variability</a:t>
            </a:r>
            <a:r>
              <a:rPr lang="en-US" dirty="0">
                <a:solidFill>
                  <a:schemeClr val="bg1"/>
                </a:solidFill>
                <a:latin typeface="Arial" panose="020B0604020202020204" pitchFamily="34" charset="0"/>
                <a:cs typeface="Arial" panose="020B0604020202020204" pitchFamily="34" charset="0"/>
              </a:rPr>
              <a:t>:   Variations in image quality can affect the accuracy of human interpretation, potentially leading to missed diagnoses.</a:t>
            </a:r>
          </a:p>
          <a:p>
            <a:endParaRPr lang="en-US" sz="2400" dirty="0">
              <a:solidFill>
                <a:schemeClr val="bg1"/>
              </a:solidFill>
              <a:latin typeface="Arial" panose="020B0604020202020204" pitchFamily="34" charset="0"/>
              <a:cs typeface="Arial" panose="020B0604020202020204" pitchFamily="34" charset="0"/>
            </a:endParaRPr>
          </a:p>
          <a:p>
            <a:r>
              <a:rPr lang="en-US" sz="2400" b="1" dirty="0">
                <a:solidFill>
                  <a:srgbClr val="FF726D"/>
                </a:solidFill>
              </a:rPr>
              <a:t>  </a:t>
            </a:r>
          </a:p>
          <a:p>
            <a:endParaRPr lang="en-US" sz="2400" b="1" dirty="0">
              <a:solidFill>
                <a:srgbClr val="FF726D"/>
              </a:solidFill>
            </a:endParaRPr>
          </a:p>
        </p:txBody>
      </p:sp>
    </p:spTree>
    <p:extLst>
      <p:ext uri="{BB962C8B-B14F-4D97-AF65-F5344CB8AC3E}">
        <p14:creationId xmlns:p14="http://schemas.microsoft.com/office/powerpoint/2010/main" val="4205418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748E8FA5-ACDB-CA06-1A6F-C84173B9C178}"/>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7167690C-6CEB-1907-A1F0-B594B5ED2AA0}"/>
              </a:ext>
            </a:extLst>
          </p:cNvPr>
          <p:cNvSpPr txBox="1"/>
          <p:nvPr/>
        </p:nvSpPr>
        <p:spPr>
          <a:xfrm>
            <a:off x="2759421" y="438151"/>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LITERATURE SURVEY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graphicFrame>
        <p:nvGraphicFramePr>
          <p:cNvPr id="5" name="Table 4">
            <a:extLst>
              <a:ext uri="{FF2B5EF4-FFF2-40B4-BE49-F238E27FC236}">
                <a16:creationId xmlns:a16="http://schemas.microsoft.com/office/drawing/2014/main" id="{52CE4646-056D-1C2E-CB72-0FBA10506F1F}"/>
              </a:ext>
            </a:extLst>
          </p:cNvPr>
          <p:cNvGraphicFramePr>
            <a:graphicFrameLocks noGrp="1"/>
          </p:cNvGraphicFramePr>
          <p:nvPr>
            <p:extLst>
              <p:ext uri="{D42A27DB-BD31-4B8C-83A1-F6EECF244321}">
                <p14:modId xmlns:p14="http://schemas.microsoft.com/office/powerpoint/2010/main" val="2199105722"/>
              </p:ext>
            </p:extLst>
          </p:nvPr>
        </p:nvGraphicFramePr>
        <p:xfrm>
          <a:off x="1892663" y="1453559"/>
          <a:ext cx="8853714" cy="45770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1657742810"/>
                    </a:ext>
                  </a:extLst>
                </a:gridCol>
                <a:gridCol w="1625600">
                  <a:extLst>
                    <a:ext uri="{9D8B030D-6E8A-4147-A177-3AD203B41FA5}">
                      <a16:colId xmlns:a16="http://schemas.microsoft.com/office/drawing/2014/main" val="76512017"/>
                    </a:ext>
                  </a:extLst>
                </a:gridCol>
                <a:gridCol w="1625600">
                  <a:extLst>
                    <a:ext uri="{9D8B030D-6E8A-4147-A177-3AD203B41FA5}">
                      <a16:colId xmlns:a16="http://schemas.microsoft.com/office/drawing/2014/main" val="1039574306"/>
                    </a:ext>
                  </a:extLst>
                </a:gridCol>
                <a:gridCol w="1625600">
                  <a:extLst>
                    <a:ext uri="{9D8B030D-6E8A-4147-A177-3AD203B41FA5}">
                      <a16:colId xmlns:a16="http://schemas.microsoft.com/office/drawing/2014/main" val="2879560877"/>
                    </a:ext>
                  </a:extLst>
                </a:gridCol>
                <a:gridCol w="2351314">
                  <a:extLst>
                    <a:ext uri="{9D8B030D-6E8A-4147-A177-3AD203B41FA5}">
                      <a16:colId xmlns:a16="http://schemas.microsoft.com/office/drawing/2014/main" val="3381737470"/>
                    </a:ext>
                  </a:extLst>
                </a:gridCol>
              </a:tblGrid>
              <a:tr h="370840">
                <a:tc>
                  <a:txBody>
                    <a:bodyPr/>
                    <a:lstStyle/>
                    <a:p>
                      <a:r>
                        <a:rPr lang="en-US" dirty="0"/>
                        <a:t>     SL.NO</a:t>
                      </a:r>
                      <a:endParaRPr lang="en-IN" dirty="0"/>
                    </a:p>
                  </a:txBody>
                  <a:tcPr/>
                </a:tc>
                <a:tc>
                  <a:txBody>
                    <a:bodyPr/>
                    <a:lstStyle/>
                    <a:p>
                      <a:r>
                        <a:rPr lang="en-US" dirty="0"/>
                        <a:t>         TITLE </a:t>
                      </a:r>
                      <a:endParaRPr lang="en-IN" dirty="0"/>
                    </a:p>
                  </a:txBody>
                  <a:tcPr/>
                </a:tc>
                <a:tc>
                  <a:txBody>
                    <a:bodyPr/>
                    <a:lstStyle/>
                    <a:p>
                      <a:r>
                        <a:rPr lang="en-US" dirty="0"/>
                        <a:t>DESCRIPTION</a:t>
                      </a:r>
                      <a:endParaRPr lang="en-IN" dirty="0"/>
                    </a:p>
                  </a:txBody>
                  <a:tcPr/>
                </a:tc>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624005620"/>
                  </a:ext>
                </a:extLst>
              </a:tr>
              <a:tr h="475389">
                <a:tc>
                  <a:txBody>
                    <a:bodyPr/>
                    <a:lstStyle/>
                    <a:p>
                      <a:r>
                        <a:rPr lang="en-US"/>
                        <a:t>         1</a:t>
                      </a:r>
                      <a:r>
                        <a:rPr lang="en-US" dirty="0"/>
                        <a:t>.</a:t>
                      </a:r>
                      <a:endParaRPr lang="en-IN" dirty="0"/>
                    </a:p>
                  </a:txBody>
                  <a:tcPr/>
                </a:tc>
                <a:tc>
                  <a:txBody>
                    <a:bodyPr/>
                    <a:lstStyle/>
                    <a:p>
                      <a:r>
                        <a:rPr lang="en-US" dirty="0"/>
                        <a:t>Deep Learning Assisted Kidney Stone Detection on CT</a:t>
                      </a:r>
                      <a:endParaRPr lang="en-IN" dirty="0"/>
                    </a:p>
                  </a:txBody>
                  <a:tcPr/>
                </a:tc>
                <a:tc>
                  <a:txBody>
                    <a:bodyPr/>
                    <a:lstStyle/>
                    <a:p>
                      <a:r>
                        <a:rPr lang="en-US" dirty="0"/>
                        <a:t>This study explores the effectiveness of a deep learning model for detecting kidney stones of various sizes in unenhanced CT images across different planes (axial, coronal, and sagittal).</a:t>
                      </a:r>
                      <a:endParaRPr lang="en-IN" dirty="0"/>
                    </a:p>
                  </a:txBody>
                  <a:tcPr/>
                </a:tc>
                <a:tc>
                  <a:txBody>
                    <a:bodyPr/>
                    <a:lstStyle/>
                    <a:p>
                      <a:r>
                        <a:rPr lang="en-US" dirty="0"/>
                        <a:t>Achieved high accuracy rates during training (97.3%-99.1%). - Potential to reduce reporting time and costs associated with CT-based urolithiasis diagnosis. - May lead to earlier interventions.</a:t>
                      </a:r>
                      <a:endParaRPr lang="en-IN" dirty="0"/>
                    </a:p>
                  </a:txBody>
                  <a:tcPr/>
                </a:tc>
                <a:tc>
                  <a:txBody>
                    <a:bodyPr/>
                    <a:lstStyle/>
                    <a:p>
                      <a:r>
                        <a:rPr lang="en-US" dirty="0"/>
                        <a:t> Lower accuracy rates in the testing group (63%-79%). - Requires further validation before clinical application.</a:t>
                      </a:r>
                      <a:endParaRPr lang="en-IN" dirty="0"/>
                    </a:p>
                  </a:txBody>
                  <a:tcPr/>
                </a:tc>
                <a:extLst>
                  <a:ext uri="{0D108BD9-81ED-4DB2-BD59-A6C34878D82A}">
                    <a16:rowId xmlns:a16="http://schemas.microsoft.com/office/drawing/2014/main" val="783221182"/>
                  </a:ext>
                </a:extLst>
              </a:tr>
            </a:tbl>
          </a:graphicData>
        </a:graphic>
      </p:graphicFrame>
    </p:spTree>
    <p:extLst>
      <p:ext uri="{BB962C8B-B14F-4D97-AF65-F5344CB8AC3E}">
        <p14:creationId xmlns:p14="http://schemas.microsoft.com/office/powerpoint/2010/main" val="124406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90419413-1B4A-9ADC-C46C-19FD8DF21B6F}"/>
              </a:ext>
            </a:extLst>
          </p:cNvPr>
          <p:cNvSpPr/>
          <p:nvPr/>
        </p:nvSpPr>
        <p:spPr>
          <a:xfrm>
            <a:off x="0" y="0"/>
            <a:ext cx="12192000" cy="6858000"/>
          </a:xfrm>
          <a:prstGeom prst="rect">
            <a:avLst/>
          </a:prstGeom>
          <a:solidFill>
            <a:srgbClr val="0D0A2C">
              <a:alpha val="75000"/>
            </a:srgbClr>
          </a:solidFill>
          <a:ln/>
        </p:spPr>
      </p:sp>
      <p:graphicFrame>
        <p:nvGraphicFramePr>
          <p:cNvPr id="3" name="Table 2">
            <a:extLst>
              <a:ext uri="{FF2B5EF4-FFF2-40B4-BE49-F238E27FC236}">
                <a16:creationId xmlns:a16="http://schemas.microsoft.com/office/drawing/2014/main" id="{37270704-FC75-A1AC-07DF-E6FAE5ECFFAA}"/>
              </a:ext>
            </a:extLst>
          </p:cNvPr>
          <p:cNvGraphicFramePr>
            <a:graphicFrameLocks noGrp="1"/>
          </p:cNvGraphicFramePr>
          <p:nvPr>
            <p:extLst>
              <p:ext uri="{D42A27DB-BD31-4B8C-83A1-F6EECF244321}">
                <p14:modId xmlns:p14="http://schemas.microsoft.com/office/powerpoint/2010/main" val="659295503"/>
              </p:ext>
            </p:extLst>
          </p:nvPr>
        </p:nvGraphicFramePr>
        <p:xfrm>
          <a:off x="1838233" y="1398935"/>
          <a:ext cx="8515533" cy="406013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217718902"/>
                    </a:ext>
                  </a:extLst>
                </a:gridCol>
                <a:gridCol w="1625600">
                  <a:extLst>
                    <a:ext uri="{9D8B030D-6E8A-4147-A177-3AD203B41FA5}">
                      <a16:colId xmlns:a16="http://schemas.microsoft.com/office/drawing/2014/main" val="524074937"/>
                    </a:ext>
                  </a:extLst>
                </a:gridCol>
                <a:gridCol w="1625600">
                  <a:extLst>
                    <a:ext uri="{9D8B030D-6E8A-4147-A177-3AD203B41FA5}">
                      <a16:colId xmlns:a16="http://schemas.microsoft.com/office/drawing/2014/main" val="645541534"/>
                    </a:ext>
                  </a:extLst>
                </a:gridCol>
                <a:gridCol w="1625600">
                  <a:extLst>
                    <a:ext uri="{9D8B030D-6E8A-4147-A177-3AD203B41FA5}">
                      <a16:colId xmlns:a16="http://schemas.microsoft.com/office/drawing/2014/main" val="3863423628"/>
                    </a:ext>
                  </a:extLst>
                </a:gridCol>
                <a:gridCol w="2013133">
                  <a:extLst>
                    <a:ext uri="{9D8B030D-6E8A-4147-A177-3AD203B41FA5}">
                      <a16:colId xmlns:a16="http://schemas.microsoft.com/office/drawing/2014/main" val="1846544037"/>
                    </a:ext>
                  </a:extLst>
                </a:gridCol>
              </a:tblGrid>
              <a:tr h="402530">
                <a:tc>
                  <a:txBody>
                    <a:bodyPr/>
                    <a:lstStyle/>
                    <a:p>
                      <a:r>
                        <a:rPr lang="en-US" dirty="0"/>
                        <a:t>    SL.NO</a:t>
                      </a:r>
                      <a:endParaRPr lang="en-IN" dirty="0"/>
                    </a:p>
                  </a:txBody>
                  <a:tcPr/>
                </a:tc>
                <a:tc>
                  <a:txBody>
                    <a:bodyPr/>
                    <a:lstStyle/>
                    <a:p>
                      <a:r>
                        <a:rPr lang="en-US" dirty="0"/>
                        <a:t>       TITLE</a:t>
                      </a:r>
                      <a:endParaRPr lang="en-IN" dirty="0"/>
                    </a:p>
                  </a:txBody>
                  <a:tcPr/>
                </a:tc>
                <a:tc>
                  <a:txBody>
                    <a:bodyPr/>
                    <a:lstStyle/>
                    <a:p>
                      <a:r>
                        <a:rPr lang="en-US" dirty="0"/>
                        <a:t>DESCRIPTION</a:t>
                      </a:r>
                      <a:endParaRPr lang="en-IN" dirty="0"/>
                    </a:p>
                  </a:txBody>
                  <a:tcPr/>
                </a:tc>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2660716092"/>
                  </a:ext>
                </a:extLst>
              </a:tr>
              <a:tr h="477762">
                <a:tc>
                  <a:txBody>
                    <a:bodyPr/>
                    <a:lstStyle/>
                    <a:p>
                      <a:r>
                        <a:rPr lang="en-US" dirty="0"/>
                        <a:t>         2.</a:t>
                      </a:r>
                      <a:endParaRPr lang="en-IN" dirty="0"/>
                    </a:p>
                  </a:txBody>
                  <a:tcPr/>
                </a:tc>
                <a:tc>
                  <a:txBody>
                    <a:bodyPr/>
                    <a:lstStyle/>
                    <a:p>
                      <a:r>
                        <a:rPr lang="en-US" dirty="0"/>
                        <a:t>Deep Learning Model for Automated Kidney Stone Detection Using Coronal CT Images</a:t>
                      </a:r>
                      <a:endParaRPr lang="en-IN" dirty="0"/>
                    </a:p>
                  </a:txBody>
                  <a:tcPr/>
                </a:tc>
                <a:tc>
                  <a:txBody>
                    <a:bodyPr/>
                    <a:lstStyle/>
                    <a:p>
                      <a:r>
                        <a:rPr lang="en-US" dirty="0"/>
                        <a:t>This study proposes a deep learning (DL) model to automatically detect kidney stones in coronal CT images</a:t>
                      </a:r>
                      <a:endParaRPr lang="en-IN" dirty="0"/>
                    </a:p>
                  </a:txBody>
                  <a:tcPr/>
                </a:tc>
                <a:tc>
                  <a:txBody>
                    <a:bodyPr/>
                    <a:lstStyle/>
                    <a:p>
                      <a:r>
                        <a:rPr lang="en-US" dirty="0"/>
                        <a:t>Achieved high accuracy (96.82%) in kidney stone detection. - Reduced physician workload by identifying regions of interest (ROI) during diagnosis.</a:t>
                      </a:r>
                      <a:endParaRPr lang="en-IN" dirty="0"/>
                    </a:p>
                  </a:txBody>
                  <a:tcPr/>
                </a:tc>
                <a:tc>
                  <a:txBody>
                    <a:bodyPr/>
                    <a:lstStyle/>
                    <a:p>
                      <a:r>
                        <a:rPr lang="en-US" dirty="0"/>
                        <a:t>Limited generalizability due to data collected from a single hospital. - Requires further validation with images from different sources and planes (axial, sagittal).</a:t>
                      </a:r>
                      <a:endParaRPr lang="en-IN" dirty="0"/>
                    </a:p>
                  </a:txBody>
                  <a:tcPr/>
                </a:tc>
                <a:extLst>
                  <a:ext uri="{0D108BD9-81ED-4DB2-BD59-A6C34878D82A}">
                    <a16:rowId xmlns:a16="http://schemas.microsoft.com/office/drawing/2014/main" val="885084192"/>
                  </a:ext>
                </a:extLst>
              </a:tr>
            </a:tbl>
          </a:graphicData>
        </a:graphic>
      </p:graphicFrame>
      <p:sp>
        <p:nvSpPr>
          <p:cNvPr id="4" name="TextBox 3">
            <a:extLst>
              <a:ext uri="{FF2B5EF4-FFF2-40B4-BE49-F238E27FC236}">
                <a16:creationId xmlns:a16="http://schemas.microsoft.com/office/drawing/2014/main" id="{361175F4-5CF5-18C2-25F4-584DA2762A66}"/>
              </a:ext>
            </a:extLst>
          </p:cNvPr>
          <p:cNvSpPr txBox="1"/>
          <p:nvPr/>
        </p:nvSpPr>
        <p:spPr>
          <a:xfrm>
            <a:off x="2759421" y="438151"/>
            <a:ext cx="64479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LITERATURE SURVEY </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Tree>
    <p:extLst>
      <p:ext uri="{BB962C8B-B14F-4D97-AF65-F5344CB8AC3E}">
        <p14:creationId xmlns:p14="http://schemas.microsoft.com/office/powerpoint/2010/main" val="2479014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D9A494-A51B-8745-805A-94E5640528A2}"/>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71541C3-3ED8-6920-3351-F7A9BFF6B795}"/>
              </a:ext>
            </a:extLst>
          </p:cNvPr>
          <p:cNvSpPr txBox="1"/>
          <p:nvPr/>
        </p:nvSpPr>
        <p:spPr>
          <a:xfrm>
            <a:off x="3619587" y="282481"/>
            <a:ext cx="73623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PROPOSED METHODOLOGY</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 2">
            <a:extLst>
              <a:ext uri="{FF2B5EF4-FFF2-40B4-BE49-F238E27FC236}">
                <a16:creationId xmlns:a16="http://schemas.microsoft.com/office/drawing/2014/main" id="{348CCC9C-D705-CEBF-C64F-66CD05FB8896}"/>
              </a:ext>
            </a:extLst>
          </p:cNvPr>
          <p:cNvSpPr/>
          <p:nvPr/>
        </p:nvSpPr>
        <p:spPr>
          <a:xfrm>
            <a:off x="3474720" y="888275"/>
            <a:ext cx="8409544" cy="5806238"/>
          </a:xfrm>
          <a:prstGeom prst="rect">
            <a:avLst/>
          </a:prstGeom>
          <a:noFill/>
          <a:ln/>
        </p:spPr>
        <p:txBody>
          <a:bodyPr wrap="square" rtlCol="0" anchor="t"/>
          <a:lstStyle/>
          <a:p>
            <a:endParaRPr lang="en-US" dirty="0">
              <a:solidFill>
                <a:schemeClr val="bg1"/>
              </a:solidFill>
            </a:endParaRPr>
          </a:p>
          <a:p>
            <a:r>
              <a:rPr lang="en-US" sz="2000" b="1" dirty="0">
                <a:solidFill>
                  <a:srgbClr val="FF726D"/>
                </a:solidFill>
                <a:latin typeface="Arial" panose="020B0604020202020204" pitchFamily="34" charset="0"/>
                <a:cs typeface="Arial" panose="020B0604020202020204" pitchFamily="34" charset="0"/>
              </a:rPr>
              <a:t>   1. Data Collection</a:t>
            </a:r>
            <a:endParaRPr lang="en-US" sz="2000" dirty="0">
              <a:solidFill>
                <a:srgbClr val="FF726D"/>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Gather a comprehensive dataset of CT images.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Ensure data diversity: include images representing various stone types, sizes, locations, and patient characteristics.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Source images ethically from medical institutions, public datasets, and reliable sources, adhering to patient consent and data anonymization.</a:t>
            </a:r>
          </a:p>
          <a:p>
            <a:r>
              <a:rPr lang="en-US" sz="2000" b="1" dirty="0">
                <a:solidFill>
                  <a:srgbClr val="FF726D"/>
                </a:solidFill>
              </a:rPr>
              <a:t>  </a:t>
            </a:r>
          </a:p>
          <a:p>
            <a:endParaRPr lang="en-US" sz="2000" b="1" dirty="0">
              <a:solidFill>
                <a:srgbClr val="FF726D"/>
              </a:solidFill>
            </a:endParaRPr>
          </a:p>
          <a:p>
            <a:r>
              <a:rPr lang="en-US" sz="2000" b="1" dirty="0">
                <a:solidFill>
                  <a:srgbClr val="FF726D"/>
                </a:solidFill>
              </a:rPr>
              <a:t>     2. Preprocessing.</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Standardize image sizes for consistent processing.</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Enhance contrast to improve stone visibility.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Normalize pixel values for better model training.</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Apply data augmentation techniques (rotation, zoom, flipping) to: Increase dataset variability.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Improve model robustness against variations in real-world images.</a:t>
            </a:r>
            <a:endParaRPr lang="en-US" sz="2000" b="1" dirty="0">
              <a:solidFill>
                <a:srgbClr val="FF726D"/>
              </a:solidFill>
            </a:endParaRPr>
          </a:p>
          <a:p>
            <a:endParaRPr lang="en-US" sz="2000" b="1" dirty="0">
              <a:solidFill>
                <a:srgbClr val="FF726D"/>
              </a:solidFill>
            </a:endParaRPr>
          </a:p>
        </p:txBody>
      </p:sp>
    </p:spTree>
    <p:extLst>
      <p:ext uri="{BB962C8B-B14F-4D97-AF65-F5344CB8AC3E}">
        <p14:creationId xmlns:p14="http://schemas.microsoft.com/office/powerpoint/2010/main" val="416024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D1D9A494-A51B-8745-805A-94E5640528A2}"/>
              </a:ext>
            </a:extLst>
          </p:cNvPr>
          <p:cNvSpPr/>
          <p:nvPr/>
        </p:nvSpPr>
        <p:spPr>
          <a:xfrm>
            <a:off x="0" y="0"/>
            <a:ext cx="12192000" cy="6858000"/>
          </a:xfrm>
          <a:prstGeom prst="rect">
            <a:avLst/>
          </a:prstGeom>
          <a:solidFill>
            <a:srgbClr val="0D0A2C">
              <a:alpha val="75000"/>
            </a:srgbClr>
          </a:solidFill>
          <a:ln/>
        </p:spPr>
      </p:sp>
      <p:sp>
        <p:nvSpPr>
          <p:cNvPr id="4" name="TextBox 3">
            <a:extLst>
              <a:ext uri="{FF2B5EF4-FFF2-40B4-BE49-F238E27FC236}">
                <a16:creationId xmlns:a16="http://schemas.microsoft.com/office/drawing/2014/main" id="{571541C3-3ED8-6920-3351-F7A9BFF6B795}"/>
              </a:ext>
            </a:extLst>
          </p:cNvPr>
          <p:cNvSpPr txBox="1"/>
          <p:nvPr/>
        </p:nvSpPr>
        <p:spPr>
          <a:xfrm>
            <a:off x="3417425" y="265064"/>
            <a:ext cx="7362353" cy="707886"/>
          </a:xfrm>
          <a:prstGeom prst="rect">
            <a:avLst/>
          </a:prstGeom>
          <a:noFill/>
        </p:spPr>
        <p:txBody>
          <a:bodyPr wrap="square" rtlCol="0">
            <a:spAutoFit/>
          </a:bodyPr>
          <a:lstStyle/>
          <a:p>
            <a:pPr algn="ct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rPr>
              <a:t>PROPOSED METHODOLOGY</a:t>
            </a:r>
            <a:endParaRPr lang="en-IN" sz="4000" b="1" spc="50" dirty="0">
              <a:ln w="9525" cmpd="sng">
                <a:solidFill>
                  <a:schemeClr val="accent1"/>
                </a:solidFill>
                <a:prstDash val="solid"/>
              </a:ln>
              <a:solidFill>
                <a:srgbClr val="70AD47">
                  <a:tint val="1000"/>
                </a:srgbClr>
              </a:solidFill>
              <a:effectLst>
                <a:glow rad="38100">
                  <a:schemeClr val="accent1">
                    <a:alpha val="40000"/>
                  </a:schemeClr>
                </a:glow>
              </a:effectLst>
              <a:latin typeface="Berlin Sans FB Demi" panose="020E0802020502020306" pitchFamily="34" charset="0"/>
            </a:endParaRPr>
          </a:p>
        </p:txBody>
      </p:sp>
      <p:sp>
        <p:nvSpPr>
          <p:cNvPr id="5" name="Text 2">
            <a:extLst>
              <a:ext uri="{FF2B5EF4-FFF2-40B4-BE49-F238E27FC236}">
                <a16:creationId xmlns:a16="http://schemas.microsoft.com/office/drawing/2014/main" id="{7EAC60BE-0E4D-C7F7-6EB2-1D920C49239B}"/>
              </a:ext>
            </a:extLst>
          </p:cNvPr>
          <p:cNvSpPr/>
          <p:nvPr/>
        </p:nvSpPr>
        <p:spPr>
          <a:xfrm>
            <a:off x="2861581" y="924396"/>
            <a:ext cx="9223137" cy="5631255"/>
          </a:xfrm>
          <a:prstGeom prst="rect">
            <a:avLst/>
          </a:prstGeom>
          <a:noFill/>
          <a:ln/>
        </p:spPr>
        <p:txBody>
          <a:bodyPr wrap="square" rtlCol="0" anchor="t"/>
          <a:lstStyle/>
          <a:p>
            <a:r>
              <a:rPr lang="en-US" dirty="0">
                <a:solidFill>
                  <a:schemeClr val="bg1"/>
                </a:solidFill>
              </a:rPr>
              <a:t>     </a:t>
            </a:r>
            <a:r>
              <a:rPr lang="en-US" sz="2000" b="1" dirty="0">
                <a:solidFill>
                  <a:srgbClr val="FF726D"/>
                </a:solidFill>
                <a:latin typeface="Arial" panose="020B0604020202020204" pitchFamily="34" charset="0"/>
                <a:cs typeface="Arial" panose="020B0604020202020204" pitchFamily="34" charset="0"/>
              </a:rPr>
              <a:t> 3. Model Development</a:t>
            </a:r>
            <a:endParaRPr lang="en-US" sz="2000" dirty="0">
              <a:solidFill>
                <a:srgbClr val="FF726D"/>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 Employ Convolutional Neural Networks (CNNs) for their effectiveness in image recognition.</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Design the CNN to identify the presence of kidney stones with high accuracy.</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Model Training </a:t>
            </a:r>
          </a:p>
          <a:p>
            <a:r>
              <a:rPr lang="en-US" sz="2000" dirty="0">
                <a:solidFill>
                  <a:schemeClr val="bg1"/>
                </a:solidFill>
                <a:latin typeface="Arial" panose="020B0604020202020204" pitchFamily="34" charset="0"/>
                <a:cs typeface="Arial" panose="020B0604020202020204" pitchFamily="34" charset="0"/>
              </a:rPr>
              <a:t>	-Split the labeled dataset into training, validation, and testing sets.</a:t>
            </a:r>
          </a:p>
          <a:p>
            <a:r>
              <a:rPr lang="en-US" sz="2000" dirty="0">
                <a:solidFill>
                  <a:schemeClr val="bg1"/>
                </a:solidFill>
                <a:latin typeface="Arial" panose="020B0604020202020204" pitchFamily="34" charset="0"/>
                <a:cs typeface="Arial" panose="020B0604020202020204" pitchFamily="34" charset="0"/>
              </a:rPr>
              <a:t>	-Train the CNN using the training set.</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Use the validation set to monitor performance and prevent overfitting (model memorizing training data specifics).</a:t>
            </a: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Provide insights into the model's decision-making process.</a:t>
            </a:r>
          </a:p>
          <a:p>
            <a:endParaRPr lang="en-US" sz="2000" dirty="0">
              <a:solidFill>
                <a:schemeClr val="bg1"/>
              </a:solidFill>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Enhance trust and understanding for medical professionals. Identify potential biases or limitations in the model.</a:t>
            </a:r>
          </a:p>
          <a:p>
            <a:endParaRPr lang="en-US" sz="2000" b="1" dirty="0">
              <a:solidFill>
                <a:srgbClr val="FF726D"/>
              </a:solidFill>
            </a:endParaRPr>
          </a:p>
          <a:p>
            <a:endParaRPr lang="en-US" sz="2000" b="1" dirty="0">
              <a:solidFill>
                <a:srgbClr val="FF726D"/>
              </a:solidFill>
            </a:endParaRPr>
          </a:p>
          <a:p>
            <a:endParaRPr lang="en-US" sz="2000" b="1" dirty="0">
              <a:solidFill>
                <a:srgbClr val="FF726D"/>
              </a:solidFill>
            </a:endParaRPr>
          </a:p>
        </p:txBody>
      </p:sp>
    </p:spTree>
    <p:extLst>
      <p:ext uri="{BB962C8B-B14F-4D97-AF65-F5344CB8AC3E}">
        <p14:creationId xmlns:p14="http://schemas.microsoft.com/office/powerpoint/2010/main" val="104790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900</TotalTime>
  <Words>1986</Words>
  <Application>Microsoft Office PowerPoint</Application>
  <PresentationFormat>Widescreen</PresentationFormat>
  <Paragraphs>218</Paragraphs>
  <Slides>25</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Algerian</vt:lpstr>
      <vt:lpstr>Aptos</vt:lpstr>
      <vt:lpstr>Arial</vt:lpstr>
      <vt:lpstr>Arial Black</vt:lpstr>
      <vt:lpstr>Arial Narrow</vt:lpstr>
      <vt:lpstr>Arial Rounded MT Bold</vt:lpstr>
      <vt:lpstr>Berlin Sans FB Demi</vt:lpstr>
      <vt:lpstr>Calibri</vt:lpstr>
      <vt:lpstr>Calibri Light</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srajan ganjali</dc:creator>
  <cp:lastModifiedBy>Harish Rolli</cp:lastModifiedBy>
  <cp:revision>37</cp:revision>
  <dcterms:created xsi:type="dcterms:W3CDTF">2024-07-09T08:14:28Z</dcterms:created>
  <dcterms:modified xsi:type="dcterms:W3CDTF">2024-08-21T07:25:32Z</dcterms:modified>
</cp:coreProperties>
</file>